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438" r:id="rId2"/>
    <p:sldId id="701" r:id="rId3"/>
    <p:sldId id="605" r:id="rId4"/>
    <p:sldId id="709" r:id="rId5"/>
    <p:sldId id="606" r:id="rId6"/>
    <p:sldId id="669" r:id="rId7"/>
    <p:sldId id="670" r:id="rId8"/>
    <p:sldId id="668" r:id="rId9"/>
    <p:sldId id="671" r:id="rId10"/>
    <p:sldId id="674" r:id="rId11"/>
    <p:sldId id="697" r:id="rId12"/>
    <p:sldId id="676" r:id="rId13"/>
    <p:sldId id="677" r:id="rId14"/>
    <p:sldId id="679" r:id="rId15"/>
    <p:sldId id="678" r:id="rId16"/>
    <p:sldId id="680" r:id="rId17"/>
    <p:sldId id="681" r:id="rId18"/>
    <p:sldId id="682" r:id="rId19"/>
    <p:sldId id="694" r:id="rId20"/>
    <p:sldId id="695" r:id="rId21"/>
    <p:sldId id="696" r:id="rId22"/>
    <p:sldId id="688" r:id="rId23"/>
    <p:sldId id="689" r:id="rId24"/>
    <p:sldId id="690" r:id="rId25"/>
    <p:sldId id="661" r:id="rId26"/>
    <p:sldId id="692" r:id="rId27"/>
    <p:sldId id="691" r:id="rId28"/>
    <p:sldId id="693" r:id="rId29"/>
    <p:sldId id="702" r:id="rId30"/>
    <p:sldId id="698" r:id="rId31"/>
    <p:sldId id="704" r:id="rId32"/>
    <p:sldId id="705" r:id="rId33"/>
    <p:sldId id="706" r:id="rId34"/>
    <p:sldId id="703" r:id="rId35"/>
    <p:sldId id="684" r:id="rId36"/>
    <p:sldId id="685" r:id="rId37"/>
    <p:sldId id="686" r:id="rId38"/>
    <p:sldId id="687" r:id="rId39"/>
    <p:sldId id="708" r:id="rId40"/>
    <p:sldId id="707" r:id="rId41"/>
    <p:sldId id="700" r:id="rId42"/>
    <p:sldId id="544" r:id="rId43"/>
    <p:sldId id="660" r:id="rId44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xim Sukhov" initials="MS" lastIdx="1" clrIdx="0">
    <p:extLst>
      <p:ext uri="{19B8F6BF-5375-455C-9EA6-DF929625EA0E}">
        <p15:presenceInfo xmlns:p15="http://schemas.microsoft.com/office/powerpoint/2012/main" userId="S-1-5-21-516623271-2009994940-200866435-118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5E9732"/>
    <a:srgbClr val="174A7C"/>
    <a:srgbClr val="FDB917"/>
    <a:srgbClr val="8A0000"/>
    <a:srgbClr val="F6BB00"/>
    <a:srgbClr val="89AD4B"/>
    <a:srgbClr val="000000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6357" autoAdjust="0"/>
  </p:normalViewPr>
  <p:slideViewPr>
    <p:cSldViewPr snapToGrid="0">
      <p:cViewPr varScale="1">
        <p:scale>
          <a:sx n="91" d="100"/>
          <a:sy n="91" d="100"/>
        </p:scale>
        <p:origin x="1373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47B6A7-F5B3-4107-AE96-76221B3EE497}" type="doc">
      <dgm:prSet loTypeId="urn:microsoft.com/office/officeart/2005/8/layout/hierarchy4" loCatId="list" qsTypeId="urn:microsoft.com/office/officeart/2005/8/quickstyle/simple4" qsCatId="simple" csTypeId="urn:microsoft.com/office/officeart/2005/8/colors/accent1_5" csCatId="accent1" phldr="1"/>
      <dgm:spPr/>
      <dgm:t>
        <a:bodyPr/>
        <a:lstStyle/>
        <a:p>
          <a:endParaRPr lang="ru-RU"/>
        </a:p>
      </dgm:t>
    </dgm:pt>
    <dgm:pt modelId="{7F7D685F-A693-4068-9D44-D804C891DE73}">
      <dgm:prSet phldrT="[Text]"/>
      <dgm:spPr/>
      <dgm:t>
        <a:bodyPr/>
        <a:lstStyle/>
        <a:p>
          <a:r>
            <a: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Процесс</a:t>
          </a:r>
        </a:p>
      </dgm:t>
    </dgm:pt>
    <dgm:pt modelId="{A5E2E568-39A2-4E8E-A360-3CD69147FDF9}" type="parTrans" cxnId="{FAE91E3F-94DB-41EE-B601-D674BC583A30}">
      <dgm:prSet/>
      <dgm:spPr/>
      <dgm:t>
        <a:bodyPr/>
        <a:lstStyle/>
        <a:p>
          <a:endParaRPr lang="ru-RU"/>
        </a:p>
      </dgm:t>
    </dgm:pt>
    <dgm:pt modelId="{C5EE4AD6-5071-42C2-A8F4-4BCBCB4B2C42}" type="sibTrans" cxnId="{FAE91E3F-94DB-41EE-B601-D674BC583A30}">
      <dgm:prSet/>
      <dgm:spPr/>
      <dgm:t>
        <a:bodyPr/>
        <a:lstStyle/>
        <a:p>
          <a:endParaRPr lang="ru-RU"/>
        </a:p>
      </dgm:t>
    </dgm:pt>
    <dgm:pt modelId="{4221F3CE-82F8-41BA-98F9-F8D7F4463A45}">
      <dgm:prSet phldrT="[Text]"/>
      <dgm:spPr/>
      <dgm:t>
        <a:bodyPr/>
        <a:lstStyle/>
        <a:p>
          <a:r>
            <a: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Память</a:t>
          </a:r>
        </a:p>
      </dgm:t>
    </dgm:pt>
    <dgm:pt modelId="{1CCE55C9-78FF-4E62-95FD-FB74FC608223}" type="parTrans" cxnId="{A5DDB64C-AD71-4FA8-AEC8-A6CA829E6D86}">
      <dgm:prSet/>
      <dgm:spPr/>
      <dgm:t>
        <a:bodyPr/>
        <a:lstStyle/>
        <a:p>
          <a:endParaRPr lang="ru-RU"/>
        </a:p>
      </dgm:t>
    </dgm:pt>
    <dgm:pt modelId="{CBE65BA8-FF7D-4302-8BF9-831AFAA7BB55}" type="sibTrans" cxnId="{A5DDB64C-AD71-4FA8-AEC8-A6CA829E6D86}">
      <dgm:prSet/>
      <dgm:spPr/>
      <dgm:t>
        <a:bodyPr/>
        <a:lstStyle/>
        <a:p>
          <a:endParaRPr lang="ru-RU"/>
        </a:p>
      </dgm:t>
    </dgm:pt>
    <dgm:pt modelId="{6F0A1166-DE3A-4C06-B770-FB43C792EBE9}">
      <dgm:prSet phldrT="[Text]"/>
      <dgm:spPr/>
      <dgm:t>
        <a:bodyPr/>
        <a:lstStyle/>
        <a:p>
          <a:r>
            <a: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Сегмент кода</a:t>
          </a:r>
        </a:p>
      </dgm:t>
    </dgm:pt>
    <dgm:pt modelId="{D83E45CE-7417-4650-94D1-B035B93BFDEF}" type="parTrans" cxnId="{10B12FE9-4518-4726-A919-F6AD56BD9B70}">
      <dgm:prSet/>
      <dgm:spPr/>
      <dgm:t>
        <a:bodyPr/>
        <a:lstStyle/>
        <a:p>
          <a:endParaRPr lang="ru-RU"/>
        </a:p>
      </dgm:t>
    </dgm:pt>
    <dgm:pt modelId="{214A538B-CF43-4FB6-AA2F-F715766726D4}" type="sibTrans" cxnId="{10B12FE9-4518-4726-A919-F6AD56BD9B70}">
      <dgm:prSet/>
      <dgm:spPr/>
      <dgm:t>
        <a:bodyPr/>
        <a:lstStyle/>
        <a:p>
          <a:endParaRPr lang="ru-RU"/>
        </a:p>
      </dgm:t>
    </dgm:pt>
    <dgm:pt modelId="{BD003577-F6FF-4304-AEC4-A07873521FA9}">
      <dgm:prSet phldrT="[Text]"/>
      <dgm:spPr/>
      <dgm:t>
        <a:bodyPr/>
        <a:lstStyle/>
        <a:p>
          <a:r>
            <a: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Сегмент данных</a:t>
          </a:r>
        </a:p>
      </dgm:t>
    </dgm:pt>
    <dgm:pt modelId="{936B7BA4-8E72-4901-B5CE-4AD52A56B570}" type="parTrans" cxnId="{1CF8E6FD-7842-48A8-BEED-A0016DE0ADCE}">
      <dgm:prSet/>
      <dgm:spPr/>
      <dgm:t>
        <a:bodyPr/>
        <a:lstStyle/>
        <a:p>
          <a:endParaRPr lang="ru-RU"/>
        </a:p>
      </dgm:t>
    </dgm:pt>
    <dgm:pt modelId="{3918BCD6-6693-448F-BCDD-871253AFA8B3}" type="sibTrans" cxnId="{1CF8E6FD-7842-48A8-BEED-A0016DE0ADCE}">
      <dgm:prSet/>
      <dgm:spPr/>
      <dgm:t>
        <a:bodyPr/>
        <a:lstStyle/>
        <a:p>
          <a:endParaRPr lang="ru-RU"/>
        </a:p>
      </dgm:t>
    </dgm:pt>
    <dgm:pt modelId="{0D47E28E-43CB-4134-AF47-FAFEA9D6B8D1}">
      <dgm:prSet phldrT="[Text]"/>
      <dgm:spPr/>
      <dgm:t>
        <a:bodyPr/>
        <a:lstStyle/>
        <a:p>
          <a:r>
            <a: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Ресурсы</a:t>
          </a:r>
        </a:p>
      </dgm:t>
    </dgm:pt>
    <dgm:pt modelId="{263F7881-AD98-44C1-942D-D3383A8552D3}" type="parTrans" cxnId="{78EBB455-5428-4A24-9D61-87924B868B85}">
      <dgm:prSet/>
      <dgm:spPr/>
      <dgm:t>
        <a:bodyPr/>
        <a:lstStyle/>
        <a:p>
          <a:endParaRPr lang="ru-RU"/>
        </a:p>
      </dgm:t>
    </dgm:pt>
    <dgm:pt modelId="{BB8DA5EF-7D0D-454E-8F84-BFD65D70F036}" type="sibTrans" cxnId="{78EBB455-5428-4A24-9D61-87924B868B85}">
      <dgm:prSet/>
      <dgm:spPr/>
      <dgm:t>
        <a:bodyPr/>
        <a:lstStyle/>
        <a:p>
          <a:endParaRPr lang="ru-RU"/>
        </a:p>
      </dgm:t>
    </dgm:pt>
    <dgm:pt modelId="{716047E1-BEA0-4EDF-B28E-0B887C3D8AC3}">
      <dgm:prSet phldrT="[Text]"/>
      <dgm:spPr/>
      <dgm:t>
        <a:bodyPr/>
        <a:lstStyle/>
        <a:p>
          <a:r>
            <a: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Потоки</a:t>
          </a:r>
        </a:p>
      </dgm:t>
    </dgm:pt>
    <dgm:pt modelId="{7C1EC19D-20EA-4D11-87C3-8F43CCC6F6FB}" type="parTrans" cxnId="{DFAAE7D6-830A-4407-8615-7768892D8C84}">
      <dgm:prSet/>
      <dgm:spPr/>
      <dgm:t>
        <a:bodyPr/>
        <a:lstStyle/>
        <a:p>
          <a:endParaRPr lang="ru-RU"/>
        </a:p>
      </dgm:t>
    </dgm:pt>
    <dgm:pt modelId="{154AD495-EE11-446B-9D35-B0ED10807E2B}" type="sibTrans" cxnId="{DFAAE7D6-830A-4407-8615-7768892D8C84}">
      <dgm:prSet/>
      <dgm:spPr/>
      <dgm:t>
        <a:bodyPr/>
        <a:lstStyle/>
        <a:p>
          <a:endParaRPr lang="ru-RU"/>
        </a:p>
      </dgm:t>
    </dgm:pt>
    <dgm:pt modelId="{08083A77-91A6-4EE8-9A2D-C20C0B4DF2EF}">
      <dgm:prSet phldrT="[Text]"/>
      <dgm:spPr/>
      <dgm:t>
        <a:bodyPr/>
        <a:lstStyle/>
        <a:p>
          <a:r>
            <a: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И др.</a:t>
          </a:r>
        </a:p>
      </dgm:t>
    </dgm:pt>
    <dgm:pt modelId="{BE1321C0-BA09-4799-80E9-04CC4F4BD81C}" type="parTrans" cxnId="{42021A31-742F-4707-8D44-37E521EE8303}">
      <dgm:prSet/>
      <dgm:spPr/>
      <dgm:t>
        <a:bodyPr/>
        <a:lstStyle/>
        <a:p>
          <a:endParaRPr lang="ru-RU"/>
        </a:p>
      </dgm:t>
    </dgm:pt>
    <dgm:pt modelId="{A4B5B5B5-9B70-44A3-AC14-8E1AB455861B}" type="sibTrans" cxnId="{42021A31-742F-4707-8D44-37E521EE8303}">
      <dgm:prSet/>
      <dgm:spPr/>
      <dgm:t>
        <a:bodyPr/>
        <a:lstStyle/>
        <a:p>
          <a:endParaRPr lang="ru-RU"/>
        </a:p>
      </dgm:t>
    </dgm:pt>
    <dgm:pt modelId="{7D408574-9279-4F39-A6AD-91779F7F28E0}">
      <dgm:prSet phldrT="[Text]"/>
      <dgm:spPr/>
      <dgm:t>
        <a:bodyPr/>
        <a:lstStyle/>
        <a:p>
          <a:r>
            <a: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Объекты ядра</a:t>
          </a:r>
        </a:p>
      </dgm:t>
    </dgm:pt>
    <dgm:pt modelId="{DB3770D4-3EE1-41B4-9777-AA5686CD6481}" type="parTrans" cxnId="{6CA5D997-A982-4033-B1BE-3F92FC0E48DA}">
      <dgm:prSet/>
      <dgm:spPr/>
      <dgm:t>
        <a:bodyPr/>
        <a:lstStyle/>
        <a:p>
          <a:endParaRPr lang="ru-RU"/>
        </a:p>
      </dgm:t>
    </dgm:pt>
    <dgm:pt modelId="{89693C0F-FC86-49C3-9E4F-EBDD51035212}" type="sibTrans" cxnId="{6CA5D997-A982-4033-B1BE-3F92FC0E48DA}">
      <dgm:prSet/>
      <dgm:spPr/>
      <dgm:t>
        <a:bodyPr/>
        <a:lstStyle/>
        <a:p>
          <a:endParaRPr lang="ru-RU"/>
        </a:p>
      </dgm:t>
    </dgm:pt>
    <dgm:pt modelId="{1D218CB2-CAFE-4DA5-BFDB-2B0E3132BDE2}">
      <dgm:prSet phldrT="[Text]"/>
      <dgm:spPr/>
      <dgm:t>
        <a:bodyPr/>
        <a:lstStyle/>
        <a:p>
          <a:r>
            <a: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Пользовательские объекты</a:t>
          </a:r>
        </a:p>
      </dgm:t>
    </dgm:pt>
    <dgm:pt modelId="{C9B474EE-133C-4ECD-BCED-463A094FA4ED}" type="parTrans" cxnId="{B9FB35D1-85B1-4587-8A33-7C3EC2CBCF36}">
      <dgm:prSet/>
      <dgm:spPr/>
      <dgm:t>
        <a:bodyPr/>
        <a:lstStyle/>
        <a:p>
          <a:endParaRPr lang="ru-RU"/>
        </a:p>
      </dgm:t>
    </dgm:pt>
    <dgm:pt modelId="{9A29C99A-CF30-4DA6-866B-47E0B26FBA4A}" type="sibTrans" cxnId="{B9FB35D1-85B1-4587-8A33-7C3EC2CBCF36}">
      <dgm:prSet/>
      <dgm:spPr/>
      <dgm:t>
        <a:bodyPr/>
        <a:lstStyle/>
        <a:p>
          <a:endParaRPr lang="ru-RU"/>
        </a:p>
      </dgm:t>
    </dgm:pt>
    <dgm:pt modelId="{D40FA8C1-AEF5-4A33-82AD-12FFD9B81D70}" type="pres">
      <dgm:prSet presAssocID="{0147B6A7-F5B3-4107-AE96-76221B3EE497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A5950E0-4127-4CC9-8A15-07F5A95AFC0B}" type="pres">
      <dgm:prSet presAssocID="{7F7D685F-A693-4068-9D44-D804C891DE73}" presName="vertOne" presStyleCnt="0"/>
      <dgm:spPr/>
    </dgm:pt>
    <dgm:pt modelId="{964EC4DE-31AA-4E52-A4B3-32FDACD282FF}" type="pres">
      <dgm:prSet presAssocID="{7F7D685F-A693-4068-9D44-D804C891DE73}" presName="txOne" presStyleLbl="node0" presStyleIdx="0" presStyleCnt="1">
        <dgm:presLayoutVars>
          <dgm:chPref val="3"/>
        </dgm:presLayoutVars>
      </dgm:prSet>
      <dgm:spPr/>
    </dgm:pt>
    <dgm:pt modelId="{7865CADF-3A71-49B8-9C69-90AEA91F895A}" type="pres">
      <dgm:prSet presAssocID="{7F7D685F-A693-4068-9D44-D804C891DE73}" presName="parTransOne" presStyleCnt="0"/>
      <dgm:spPr/>
    </dgm:pt>
    <dgm:pt modelId="{9E5236E2-DB08-4E34-A6FE-F7192C302022}" type="pres">
      <dgm:prSet presAssocID="{7F7D685F-A693-4068-9D44-D804C891DE73}" presName="horzOne" presStyleCnt="0"/>
      <dgm:spPr/>
    </dgm:pt>
    <dgm:pt modelId="{797A1732-134B-4190-96EB-EE90BA374F1B}" type="pres">
      <dgm:prSet presAssocID="{4221F3CE-82F8-41BA-98F9-F8D7F4463A45}" presName="vertTwo" presStyleCnt="0"/>
      <dgm:spPr/>
    </dgm:pt>
    <dgm:pt modelId="{EE4EFA70-E958-4448-88D4-D3964D11396C}" type="pres">
      <dgm:prSet presAssocID="{4221F3CE-82F8-41BA-98F9-F8D7F4463A45}" presName="txTwo" presStyleLbl="node2" presStyleIdx="0" presStyleCnt="3">
        <dgm:presLayoutVars>
          <dgm:chPref val="3"/>
        </dgm:presLayoutVars>
      </dgm:prSet>
      <dgm:spPr/>
    </dgm:pt>
    <dgm:pt modelId="{E5B924D3-1DF4-40BD-9391-81684C6DAEEC}" type="pres">
      <dgm:prSet presAssocID="{4221F3CE-82F8-41BA-98F9-F8D7F4463A45}" presName="parTransTwo" presStyleCnt="0"/>
      <dgm:spPr/>
    </dgm:pt>
    <dgm:pt modelId="{C4A0B351-8F1F-4912-B8E6-5DF541D505CE}" type="pres">
      <dgm:prSet presAssocID="{4221F3CE-82F8-41BA-98F9-F8D7F4463A45}" presName="horzTwo" presStyleCnt="0"/>
      <dgm:spPr/>
    </dgm:pt>
    <dgm:pt modelId="{D7BE139E-F374-46B2-B567-1E9FA7816571}" type="pres">
      <dgm:prSet presAssocID="{6F0A1166-DE3A-4C06-B770-FB43C792EBE9}" presName="vertThree" presStyleCnt="0"/>
      <dgm:spPr/>
    </dgm:pt>
    <dgm:pt modelId="{6963BC6C-4112-4ECF-9DAF-B6F41C646344}" type="pres">
      <dgm:prSet presAssocID="{6F0A1166-DE3A-4C06-B770-FB43C792EBE9}" presName="txThree" presStyleLbl="node3" presStyleIdx="0" presStyleCnt="5">
        <dgm:presLayoutVars>
          <dgm:chPref val="3"/>
        </dgm:presLayoutVars>
      </dgm:prSet>
      <dgm:spPr/>
    </dgm:pt>
    <dgm:pt modelId="{9C03D756-F783-4BE9-91CB-7233402C445E}" type="pres">
      <dgm:prSet presAssocID="{6F0A1166-DE3A-4C06-B770-FB43C792EBE9}" presName="horzThree" presStyleCnt="0"/>
      <dgm:spPr/>
    </dgm:pt>
    <dgm:pt modelId="{6F183305-B959-48CB-A4C0-48DACE6FE50B}" type="pres">
      <dgm:prSet presAssocID="{214A538B-CF43-4FB6-AA2F-F715766726D4}" presName="sibSpaceThree" presStyleCnt="0"/>
      <dgm:spPr/>
    </dgm:pt>
    <dgm:pt modelId="{B9199A6F-6328-488F-9B01-3854B065259C}" type="pres">
      <dgm:prSet presAssocID="{BD003577-F6FF-4304-AEC4-A07873521FA9}" presName="vertThree" presStyleCnt="0"/>
      <dgm:spPr/>
    </dgm:pt>
    <dgm:pt modelId="{224A5645-C283-48EF-A415-7150FE9335CD}" type="pres">
      <dgm:prSet presAssocID="{BD003577-F6FF-4304-AEC4-A07873521FA9}" presName="txThree" presStyleLbl="node3" presStyleIdx="1" presStyleCnt="5">
        <dgm:presLayoutVars>
          <dgm:chPref val="3"/>
        </dgm:presLayoutVars>
      </dgm:prSet>
      <dgm:spPr/>
    </dgm:pt>
    <dgm:pt modelId="{EA67C5EE-255B-4633-BD6F-8C43A5DD2F31}" type="pres">
      <dgm:prSet presAssocID="{BD003577-F6FF-4304-AEC4-A07873521FA9}" presName="horzThree" presStyleCnt="0"/>
      <dgm:spPr/>
    </dgm:pt>
    <dgm:pt modelId="{672FD749-B6E9-49B3-B4BB-643636DC7FAB}" type="pres">
      <dgm:prSet presAssocID="{3918BCD6-6693-448F-BCDD-871253AFA8B3}" presName="sibSpaceThree" presStyleCnt="0"/>
      <dgm:spPr/>
    </dgm:pt>
    <dgm:pt modelId="{36774158-63E9-4F87-861F-010A9B1778A9}" type="pres">
      <dgm:prSet presAssocID="{08083A77-91A6-4EE8-9A2D-C20C0B4DF2EF}" presName="vertThree" presStyleCnt="0"/>
      <dgm:spPr/>
    </dgm:pt>
    <dgm:pt modelId="{39E291DD-61B7-47A3-AE18-5B883201E6AD}" type="pres">
      <dgm:prSet presAssocID="{08083A77-91A6-4EE8-9A2D-C20C0B4DF2EF}" presName="txThree" presStyleLbl="node3" presStyleIdx="2" presStyleCnt="5">
        <dgm:presLayoutVars>
          <dgm:chPref val="3"/>
        </dgm:presLayoutVars>
      </dgm:prSet>
      <dgm:spPr/>
    </dgm:pt>
    <dgm:pt modelId="{A7C11981-DC03-4AC1-81D0-44B4B6A2E43D}" type="pres">
      <dgm:prSet presAssocID="{08083A77-91A6-4EE8-9A2D-C20C0B4DF2EF}" presName="horzThree" presStyleCnt="0"/>
      <dgm:spPr/>
    </dgm:pt>
    <dgm:pt modelId="{02F518C8-15B0-4A6C-9AA1-882B03AD2CDD}" type="pres">
      <dgm:prSet presAssocID="{CBE65BA8-FF7D-4302-8BF9-831AFAA7BB55}" presName="sibSpaceTwo" presStyleCnt="0"/>
      <dgm:spPr/>
    </dgm:pt>
    <dgm:pt modelId="{9205BD7E-46D2-4E22-B781-CB5BD2B2C06E}" type="pres">
      <dgm:prSet presAssocID="{0D47E28E-43CB-4134-AF47-FAFEA9D6B8D1}" presName="vertTwo" presStyleCnt="0"/>
      <dgm:spPr/>
    </dgm:pt>
    <dgm:pt modelId="{455CEBF4-3242-4815-AEEB-6350698225BE}" type="pres">
      <dgm:prSet presAssocID="{0D47E28E-43CB-4134-AF47-FAFEA9D6B8D1}" presName="txTwo" presStyleLbl="node2" presStyleIdx="1" presStyleCnt="3">
        <dgm:presLayoutVars>
          <dgm:chPref val="3"/>
        </dgm:presLayoutVars>
      </dgm:prSet>
      <dgm:spPr/>
    </dgm:pt>
    <dgm:pt modelId="{193E15B1-8ABB-40E7-8799-8088DF04CBF1}" type="pres">
      <dgm:prSet presAssocID="{0D47E28E-43CB-4134-AF47-FAFEA9D6B8D1}" presName="parTransTwo" presStyleCnt="0"/>
      <dgm:spPr/>
    </dgm:pt>
    <dgm:pt modelId="{E9901855-F230-4AE7-B22E-4837450C3F6B}" type="pres">
      <dgm:prSet presAssocID="{0D47E28E-43CB-4134-AF47-FAFEA9D6B8D1}" presName="horzTwo" presStyleCnt="0"/>
      <dgm:spPr/>
    </dgm:pt>
    <dgm:pt modelId="{64234E56-43BB-42F7-86C6-E953E2ED5184}" type="pres">
      <dgm:prSet presAssocID="{7D408574-9279-4F39-A6AD-91779F7F28E0}" presName="vertThree" presStyleCnt="0"/>
      <dgm:spPr/>
    </dgm:pt>
    <dgm:pt modelId="{4A154138-DF8E-4E92-ACAB-D2BC560A2907}" type="pres">
      <dgm:prSet presAssocID="{7D408574-9279-4F39-A6AD-91779F7F28E0}" presName="txThree" presStyleLbl="node3" presStyleIdx="3" presStyleCnt="5">
        <dgm:presLayoutVars>
          <dgm:chPref val="3"/>
        </dgm:presLayoutVars>
      </dgm:prSet>
      <dgm:spPr/>
    </dgm:pt>
    <dgm:pt modelId="{8FB94A96-F0BF-45AB-B0AE-F1ED8D736D6F}" type="pres">
      <dgm:prSet presAssocID="{7D408574-9279-4F39-A6AD-91779F7F28E0}" presName="horzThree" presStyleCnt="0"/>
      <dgm:spPr/>
    </dgm:pt>
    <dgm:pt modelId="{D6A37F50-00D0-44DC-B3C0-1730D8FB4BE7}" type="pres">
      <dgm:prSet presAssocID="{89693C0F-FC86-49C3-9E4F-EBDD51035212}" presName="sibSpaceThree" presStyleCnt="0"/>
      <dgm:spPr/>
    </dgm:pt>
    <dgm:pt modelId="{76978690-F441-486E-B9C4-4BAE74492872}" type="pres">
      <dgm:prSet presAssocID="{1D218CB2-CAFE-4DA5-BFDB-2B0E3132BDE2}" presName="vertThree" presStyleCnt="0"/>
      <dgm:spPr/>
    </dgm:pt>
    <dgm:pt modelId="{09457E59-656A-45CD-92A3-70177EDA2FF1}" type="pres">
      <dgm:prSet presAssocID="{1D218CB2-CAFE-4DA5-BFDB-2B0E3132BDE2}" presName="txThree" presStyleLbl="node3" presStyleIdx="4" presStyleCnt="5">
        <dgm:presLayoutVars>
          <dgm:chPref val="3"/>
        </dgm:presLayoutVars>
      </dgm:prSet>
      <dgm:spPr/>
    </dgm:pt>
    <dgm:pt modelId="{B784E2F9-300A-4352-8A7A-8624B0DC2C76}" type="pres">
      <dgm:prSet presAssocID="{1D218CB2-CAFE-4DA5-BFDB-2B0E3132BDE2}" presName="horzThree" presStyleCnt="0"/>
      <dgm:spPr/>
    </dgm:pt>
    <dgm:pt modelId="{54B936A6-6E59-4D29-B10A-69EC1CE9D21F}" type="pres">
      <dgm:prSet presAssocID="{BB8DA5EF-7D0D-454E-8F84-BFD65D70F036}" presName="sibSpaceTwo" presStyleCnt="0"/>
      <dgm:spPr/>
    </dgm:pt>
    <dgm:pt modelId="{2CD391FB-4800-462B-A818-99B3B4E48254}" type="pres">
      <dgm:prSet presAssocID="{716047E1-BEA0-4EDF-B28E-0B887C3D8AC3}" presName="vertTwo" presStyleCnt="0"/>
      <dgm:spPr/>
    </dgm:pt>
    <dgm:pt modelId="{7918DABA-7C2C-437D-8018-C7FDFFDEB3C1}" type="pres">
      <dgm:prSet presAssocID="{716047E1-BEA0-4EDF-B28E-0B887C3D8AC3}" presName="txTwo" presStyleLbl="node2" presStyleIdx="2" presStyleCnt="3">
        <dgm:presLayoutVars>
          <dgm:chPref val="3"/>
        </dgm:presLayoutVars>
      </dgm:prSet>
      <dgm:spPr/>
    </dgm:pt>
    <dgm:pt modelId="{0CBAAE49-FE8C-4BCF-9196-19F65E20DD04}" type="pres">
      <dgm:prSet presAssocID="{716047E1-BEA0-4EDF-B28E-0B887C3D8AC3}" presName="horzTwo" presStyleCnt="0"/>
      <dgm:spPr/>
    </dgm:pt>
  </dgm:ptLst>
  <dgm:cxnLst>
    <dgm:cxn modelId="{56347F1A-3AFF-4594-90C6-86F5993EC3D4}" type="presOf" srcId="{1D218CB2-CAFE-4DA5-BFDB-2B0E3132BDE2}" destId="{09457E59-656A-45CD-92A3-70177EDA2FF1}" srcOrd="0" destOrd="0" presId="urn:microsoft.com/office/officeart/2005/8/layout/hierarchy4"/>
    <dgm:cxn modelId="{0A865823-F284-40DD-8E90-A81FD9608ADC}" type="presOf" srcId="{7D408574-9279-4F39-A6AD-91779F7F28E0}" destId="{4A154138-DF8E-4E92-ACAB-D2BC560A2907}" srcOrd="0" destOrd="0" presId="urn:microsoft.com/office/officeart/2005/8/layout/hierarchy4"/>
    <dgm:cxn modelId="{AA539A26-0E3E-4C6F-920F-054EC21E8AE5}" type="presOf" srcId="{716047E1-BEA0-4EDF-B28E-0B887C3D8AC3}" destId="{7918DABA-7C2C-437D-8018-C7FDFFDEB3C1}" srcOrd="0" destOrd="0" presId="urn:microsoft.com/office/officeart/2005/8/layout/hierarchy4"/>
    <dgm:cxn modelId="{42021A31-742F-4707-8D44-37E521EE8303}" srcId="{4221F3CE-82F8-41BA-98F9-F8D7F4463A45}" destId="{08083A77-91A6-4EE8-9A2D-C20C0B4DF2EF}" srcOrd="2" destOrd="0" parTransId="{BE1321C0-BA09-4799-80E9-04CC4F4BD81C}" sibTransId="{A4B5B5B5-9B70-44A3-AC14-8E1AB455861B}"/>
    <dgm:cxn modelId="{FAE91E3F-94DB-41EE-B601-D674BC583A30}" srcId="{0147B6A7-F5B3-4107-AE96-76221B3EE497}" destId="{7F7D685F-A693-4068-9D44-D804C891DE73}" srcOrd="0" destOrd="0" parTransId="{A5E2E568-39A2-4E8E-A360-3CD69147FDF9}" sibTransId="{C5EE4AD6-5071-42C2-A8F4-4BCBCB4B2C42}"/>
    <dgm:cxn modelId="{1FCFBD5C-67B2-420B-A263-3E82321EFE6A}" type="presOf" srcId="{4221F3CE-82F8-41BA-98F9-F8D7F4463A45}" destId="{EE4EFA70-E958-4448-88D4-D3964D11396C}" srcOrd="0" destOrd="0" presId="urn:microsoft.com/office/officeart/2005/8/layout/hierarchy4"/>
    <dgm:cxn modelId="{A5DDB64C-AD71-4FA8-AEC8-A6CA829E6D86}" srcId="{7F7D685F-A693-4068-9D44-D804C891DE73}" destId="{4221F3CE-82F8-41BA-98F9-F8D7F4463A45}" srcOrd="0" destOrd="0" parTransId="{1CCE55C9-78FF-4E62-95FD-FB74FC608223}" sibTransId="{CBE65BA8-FF7D-4302-8BF9-831AFAA7BB55}"/>
    <dgm:cxn modelId="{FA417D71-41D5-4966-9675-347063B1EA68}" type="presOf" srcId="{0147B6A7-F5B3-4107-AE96-76221B3EE497}" destId="{D40FA8C1-AEF5-4A33-82AD-12FFD9B81D70}" srcOrd="0" destOrd="0" presId="urn:microsoft.com/office/officeart/2005/8/layout/hierarchy4"/>
    <dgm:cxn modelId="{78EBB455-5428-4A24-9D61-87924B868B85}" srcId="{7F7D685F-A693-4068-9D44-D804C891DE73}" destId="{0D47E28E-43CB-4134-AF47-FAFEA9D6B8D1}" srcOrd="1" destOrd="0" parTransId="{263F7881-AD98-44C1-942D-D3383A8552D3}" sibTransId="{BB8DA5EF-7D0D-454E-8F84-BFD65D70F036}"/>
    <dgm:cxn modelId="{CF413995-43FF-433A-BA55-1C54B362DF1A}" type="presOf" srcId="{08083A77-91A6-4EE8-9A2D-C20C0B4DF2EF}" destId="{39E291DD-61B7-47A3-AE18-5B883201E6AD}" srcOrd="0" destOrd="0" presId="urn:microsoft.com/office/officeart/2005/8/layout/hierarchy4"/>
    <dgm:cxn modelId="{6CA5D997-A982-4033-B1BE-3F92FC0E48DA}" srcId="{0D47E28E-43CB-4134-AF47-FAFEA9D6B8D1}" destId="{7D408574-9279-4F39-A6AD-91779F7F28E0}" srcOrd="0" destOrd="0" parTransId="{DB3770D4-3EE1-41B4-9777-AA5686CD6481}" sibTransId="{89693C0F-FC86-49C3-9E4F-EBDD51035212}"/>
    <dgm:cxn modelId="{AC0401A4-3D3C-43C7-9A3A-68EA42C7119E}" type="presOf" srcId="{BD003577-F6FF-4304-AEC4-A07873521FA9}" destId="{224A5645-C283-48EF-A415-7150FE9335CD}" srcOrd="0" destOrd="0" presId="urn:microsoft.com/office/officeart/2005/8/layout/hierarchy4"/>
    <dgm:cxn modelId="{DD55CCA5-BC2A-40D7-89C1-C75748C0662C}" type="presOf" srcId="{0D47E28E-43CB-4134-AF47-FAFEA9D6B8D1}" destId="{455CEBF4-3242-4815-AEEB-6350698225BE}" srcOrd="0" destOrd="0" presId="urn:microsoft.com/office/officeart/2005/8/layout/hierarchy4"/>
    <dgm:cxn modelId="{B9FB35D1-85B1-4587-8A33-7C3EC2CBCF36}" srcId="{0D47E28E-43CB-4134-AF47-FAFEA9D6B8D1}" destId="{1D218CB2-CAFE-4DA5-BFDB-2B0E3132BDE2}" srcOrd="1" destOrd="0" parTransId="{C9B474EE-133C-4ECD-BCED-463A094FA4ED}" sibTransId="{9A29C99A-CF30-4DA6-866B-47E0B26FBA4A}"/>
    <dgm:cxn modelId="{4C2ECFD4-5547-4AC5-81DD-25401765BC94}" type="presOf" srcId="{7F7D685F-A693-4068-9D44-D804C891DE73}" destId="{964EC4DE-31AA-4E52-A4B3-32FDACD282FF}" srcOrd="0" destOrd="0" presId="urn:microsoft.com/office/officeart/2005/8/layout/hierarchy4"/>
    <dgm:cxn modelId="{DFAAE7D6-830A-4407-8615-7768892D8C84}" srcId="{7F7D685F-A693-4068-9D44-D804C891DE73}" destId="{716047E1-BEA0-4EDF-B28E-0B887C3D8AC3}" srcOrd="2" destOrd="0" parTransId="{7C1EC19D-20EA-4D11-87C3-8F43CCC6F6FB}" sibTransId="{154AD495-EE11-446B-9D35-B0ED10807E2B}"/>
    <dgm:cxn modelId="{0CB108E4-1C86-4272-8BFF-0C4CEA62BE6F}" type="presOf" srcId="{6F0A1166-DE3A-4C06-B770-FB43C792EBE9}" destId="{6963BC6C-4112-4ECF-9DAF-B6F41C646344}" srcOrd="0" destOrd="0" presId="urn:microsoft.com/office/officeart/2005/8/layout/hierarchy4"/>
    <dgm:cxn modelId="{10B12FE9-4518-4726-A919-F6AD56BD9B70}" srcId="{4221F3CE-82F8-41BA-98F9-F8D7F4463A45}" destId="{6F0A1166-DE3A-4C06-B770-FB43C792EBE9}" srcOrd="0" destOrd="0" parTransId="{D83E45CE-7417-4650-94D1-B035B93BFDEF}" sibTransId="{214A538B-CF43-4FB6-AA2F-F715766726D4}"/>
    <dgm:cxn modelId="{1CF8E6FD-7842-48A8-BEED-A0016DE0ADCE}" srcId="{4221F3CE-82F8-41BA-98F9-F8D7F4463A45}" destId="{BD003577-F6FF-4304-AEC4-A07873521FA9}" srcOrd="1" destOrd="0" parTransId="{936B7BA4-8E72-4901-B5CE-4AD52A56B570}" sibTransId="{3918BCD6-6693-448F-BCDD-871253AFA8B3}"/>
    <dgm:cxn modelId="{CE848F34-933D-49F9-B2F5-264CC3A433FF}" type="presParOf" srcId="{D40FA8C1-AEF5-4A33-82AD-12FFD9B81D70}" destId="{9A5950E0-4127-4CC9-8A15-07F5A95AFC0B}" srcOrd="0" destOrd="0" presId="urn:microsoft.com/office/officeart/2005/8/layout/hierarchy4"/>
    <dgm:cxn modelId="{F1F5FBA1-9E3D-408A-B1B7-5A7383E2C5B3}" type="presParOf" srcId="{9A5950E0-4127-4CC9-8A15-07F5A95AFC0B}" destId="{964EC4DE-31AA-4E52-A4B3-32FDACD282FF}" srcOrd="0" destOrd="0" presId="urn:microsoft.com/office/officeart/2005/8/layout/hierarchy4"/>
    <dgm:cxn modelId="{3C1D2155-80C9-4444-9387-112AC1AA58BA}" type="presParOf" srcId="{9A5950E0-4127-4CC9-8A15-07F5A95AFC0B}" destId="{7865CADF-3A71-49B8-9C69-90AEA91F895A}" srcOrd="1" destOrd="0" presId="urn:microsoft.com/office/officeart/2005/8/layout/hierarchy4"/>
    <dgm:cxn modelId="{669022A0-1EE6-41A0-B20D-C678EAC86D10}" type="presParOf" srcId="{9A5950E0-4127-4CC9-8A15-07F5A95AFC0B}" destId="{9E5236E2-DB08-4E34-A6FE-F7192C302022}" srcOrd="2" destOrd="0" presId="urn:microsoft.com/office/officeart/2005/8/layout/hierarchy4"/>
    <dgm:cxn modelId="{49B23640-5C58-468C-8C3F-E945B5D887E3}" type="presParOf" srcId="{9E5236E2-DB08-4E34-A6FE-F7192C302022}" destId="{797A1732-134B-4190-96EB-EE90BA374F1B}" srcOrd="0" destOrd="0" presId="urn:microsoft.com/office/officeart/2005/8/layout/hierarchy4"/>
    <dgm:cxn modelId="{5DBEBBD1-FC8C-49A2-8C06-197372098F06}" type="presParOf" srcId="{797A1732-134B-4190-96EB-EE90BA374F1B}" destId="{EE4EFA70-E958-4448-88D4-D3964D11396C}" srcOrd="0" destOrd="0" presId="urn:microsoft.com/office/officeart/2005/8/layout/hierarchy4"/>
    <dgm:cxn modelId="{8A3B7E9A-A213-49D9-99A1-C46EA00F8CEE}" type="presParOf" srcId="{797A1732-134B-4190-96EB-EE90BA374F1B}" destId="{E5B924D3-1DF4-40BD-9391-81684C6DAEEC}" srcOrd="1" destOrd="0" presId="urn:microsoft.com/office/officeart/2005/8/layout/hierarchy4"/>
    <dgm:cxn modelId="{EE6DEA52-ADA5-46B2-9BE3-5DEED0493A43}" type="presParOf" srcId="{797A1732-134B-4190-96EB-EE90BA374F1B}" destId="{C4A0B351-8F1F-4912-B8E6-5DF541D505CE}" srcOrd="2" destOrd="0" presId="urn:microsoft.com/office/officeart/2005/8/layout/hierarchy4"/>
    <dgm:cxn modelId="{663F278F-5B18-4FF0-BF9F-EDC60564B5F3}" type="presParOf" srcId="{C4A0B351-8F1F-4912-B8E6-5DF541D505CE}" destId="{D7BE139E-F374-46B2-B567-1E9FA7816571}" srcOrd="0" destOrd="0" presId="urn:microsoft.com/office/officeart/2005/8/layout/hierarchy4"/>
    <dgm:cxn modelId="{ACBD7668-6D22-44F5-9D33-FA99D628C8F8}" type="presParOf" srcId="{D7BE139E-F374-46B2-B567-1E9FA7816571}" destId="{6963BC6C-4112-4ECF-9DAF-B6F41C646344}" srcOrd="0" destOrd="0" presId="urn:microsoft.com/office/officeart/2005/8/layout/hierarchy4"/>
    <dgm:cxn modelId="{8AD97AD0-E2CB-4009-B7C2-BD32A17662DA}" type="presParOf" srcId="{D7BE139E-F374-46B2-B567-1E9FA7816571}" destId="{9C03D756-F783-4BE9-91CB-7233402C445E}" srcOrd="1" destOrd="0" presId="urn:microsoft.com/office/officeart/2005/8/layout/hierarchy4"/>
    <dgm:cxn modelId="{6E6DA6C8-8B55-4EDD-9128-22325DE4575B}" type="presParOf" srcId="{C4A0B351-8F1F-4912-B8E6-5DF541D505CE}" destId="{6F183305-B959-48CB-A4C0-48DACE6FE50B}" srcOrd="1" destOrd="0" presId="urn:microsoft.com/office/officeart/2005/8/layout/hierarchy4"/>
    <dgm:cxn modelId="{0117FD19-EF9A-4D3E-BE5D-0B0192367EF5}" type="presParOf" srcId="{C4A0B351-8F1F-4912-B8E6-5DF541D505CE}" destId="{B9199A6F-6328-488F-9B01-3854B065259C}" srcOrd="2" destOrd="0" presId="urn:microsoft.com/office/officeart/2005/8/layout/hierarchy4"/>
    <dgm:cxn modelId="{5CF1D9EA-4229-489D-AEA3-EE72D157D71A}" type="presParOf" srcId="{B9199A6F-6328-488F-9B01-3854B065259C}" destId="{224A5645-C283-48EF-A415-7150FE9335CD}" srcOrd="0" destOrd="0" presId="urn:microsoft.com/office/officeart/2005/8/layout/hierarchy4"/>
    <dgm:cxn modelId="{5DB1246C-9D76-4612-8760-8DACC8ABEF21}" type="presParOf" srcId="{B9199A6F-6328-488F-9B01-3854B065259C}" destId="{EA67C5EE-255B-4633-BD6F-8C43A5DD2F31}" srcOrd="1" destOrd="0" presId="urn:microsoft.com/office/officeart/2005/8/layout/hierarchy4"/>
    <dgm:cxn modelId="{738671F9-753B-4F15-9BA0-17123A53B8C3}" type="presParOf" srcId="{C4A0B351-8F1F-4912-B8E6-5DF541D505CE}" destId="{672FD749-B6E9-49B3-B4BB-643636DC7FAB}" srcOrd="3" destOrd="0" presId="urn:microsoft.com/office/officeart/2005/8/layout/hierarchy4"/>
    <dgm:cxn modelId="{43987576-E7BF-4230-BCE1-C44548FFCE7D}" type="presParOf" srcId="{C4A0B351-8F1F-4912-B8E6-5DF541D505CE}" destId="{36774158-63E9-4F87-861F-010A9B1778A9}" srcOrd="4" destOrd="0" presId="urn:microsoft.com/office/officeart/2005/8/layout/hierarchy4"/>
    <dgm:cxn modelId="{96C95F29-1ECA-4E03-84FC-B1CBCBA65AD0}" type="presParOf" srcId="{36774158-63E9-4F87-861F-010A9B1778A9}" destId="{39E291DD-61B7-47A3-AE18-5B883201E6AD}" srcOrd="0" destOrd="0" presId="urn:microsoft.com/office/officeart/2005/8/layout/hierarchy4"/>
    <dgm:cxn modelId="{64D96FA0-361C-4F89-9FF2-81D169E7AD4C}" type="presParOf" srcId="{36774158-63E9-4F87-861F-010A9B1778A9}" destId="{A7C11981-DC03-4AC1-81D0-44B4B6A2E43D}" srcOrd="1" destOrd="0" presId="urn:microsoft.com/office/officeart/2005/8/layout/hierarchy4"/>
    <dgm:cxn modelId="{4DE4E3A5-B637-4E7E-818A-ACD555650F33}" type="presParOf" srcId="{9E5236E2-DB08-4E34-A6FE-F7192C302022}" destId="{02F518C8-15B0-4A6C-9AA1-882B03AD2CDD}" srcOrd="1" destOrd="0" presId="urn:microsoft.com/office/officeart/2005/8/layout/hierarchy4"/>
    <dgm:cxn modelId="{67915FA7-D768-4ED8-9974-21B0A3B5B2AD}" type="presParOf" srcId="{9E5236E2-DB08-4E34-A6FE-F7192C302022}" destId="{9205BD7E-46D2-4E22-B781-CB5BD2B2C06E}" srcOrd="2" destOrd="0" presId="urn:microsoft.com/office/officeart/2005/8/layout/hierarchy4"/>
    <dgm:cxn modelId="{98DFEED2-6360-459F-9BC3-40FDEC4ADCC6}" type="presParOf" srcId="{9205BD7E-46D2-4E22-B781-CB5BD2B2C06E}" destId="{455CEBF4-3242-4815-AEEB-6350698225BE}" srcOrd="0" destOrd="0" presId="urn:microsoft.com/office/officeart/2005/8/layout/hierarchy4"/>
    <dgm:cxn modelId="{272B182F-52DC-4DFE-88FD-0D72C90826A1}" type="presParOf" srcId="{9205BD7E-46D2-4E22-B781-CB5BD2B2C06E}" destId="{193E15B1-8ABB-40E7-8799-8088DF04CBF1}" srcOrd="1" destOrd="0" presId="urn:microsoft.com/office/officeart/2005/8/layout/hierarchy4"/>
    <dgm:cxn modelId="{CCE52260-BC24-450C-B9B2-8AECF6B8A8C8}" type="presParOf" srcId="{9205BD7E-46D2-4E22-B781-CB5BD2B2C06E}" destId="{E9901855-F230-4AE7-B22E-4837450C3F6B}" srcOrd="2" destOrd="0" presId="urn:microsoft.com/office/officeart/2005/8/layout/hierarchy4"/>
    <dgm:cxn modelId="{C7DE8831-A596-4D81-B1DE-B38A510DF25F}" type="presParOf" srcId="{E9901855-F230-4AE7-B22E-4837450C3F6B}" destId="{64234E56-43BB-42F7-86C6-E953E2ED5184}" srcOrd="0" destOrd="0" presId="urn:microsoft.com/office/officeart/2005/8/layout/hierarchy4"/>
    <dgm:cxn modelId="{30727417-AC43-404C-B526-FECAF88A237D}" type="presParOf" srcId="{64234E56-43BB-42F7-86C6-E953E2ED5184}" destId="{4A154138-DF8E-4E92-ACAB-D2BC560A2907}" srcOrd="0" destOrd="0" presId="urn:microsoft.com/office/officeart/2005/8/layout/hierarchy4"/>
    <dgm:cxn modelId="{21FF8470-D804-49A2-B858-1ADA9B5B5621}" type="presParOf" srcId="{64234E56-43BB-42F7-86C6-E953E2ED5184}" destId="{8FB94A96-F0BF-45AB-B0AE-F1ED8D736D6F}" srcOrd="1" destOrd="0" presId="urn:microsoft.com/office/officeart/2005/8/layout/hierarchy4"/>
    <dgm:cxn modelId="{86B8F169-B76F-4543-8F32-25FA09500599}" type="presParOf" srcId="{E9901855-F230-4AE7-B22E-4837450C3F6B}" destId="{D6A37F50-00D0-44DC-B3C0-1730D8FB4BE7}" srcOrd="1" destOrd="0" presId="urn:microsoft.com/office/officeart/2005/8/layout/hierarchy4"/>
    <dgm:cxn modelId="{635AB310-3619-448C-8415-4817429322F2}" type="presParOf" srcId="{E9901855-F230-4AE7-B22E-4837450C3F6B}" destId="{76978690-F441-486E-B9C4-4BAE74492872}" srcOrd="2" destOrd="0" presId="urn:microsoft.com/office/officeart/2005/8/layout/hierarchy4"/>
    <dgm:cxn modelId="{577EC181-9A8E-4891-8194-E0C2518AD7B4}" type="presParOf" srcId="{76978690-F441-486E-B9C4-4BAE74492872}" destId="{09457E59-656A-45CD-92A3-70177EDA2FF1}" srcOrd="0" destOrd="0" presId="urn:microsoft.com/office/officeart/2005/8/layout/hierarchy4"/>
    <dgm:cxn modelId="{912CEF5B-93F1-437B-AED9-C459DDA2EEA1}" type="presParOf" srcId="{76978690-F441-486E-B9C4-4BAE74492872}" destId="{B784E2F9-300A-4352-8A7A-8624B0DC2C76}" srcOrd="1" destOrd="0" presId="urn:microsoft.com/office/officeart/2005/8/layout/hierarchy4"/>
    <dgm:cxn modelId="{99A586B7-B40C-4D86-8AE9-925E9040A42A}" type="presParOf" srcId="{9E5236E2-DB08-4E34-A6FE-F7192C302022}" destId="{54B936A6-6E59-4D29-B10A-69EC1CE9D21F}" srcOrd="3" destOrd="0" presId="urn:microsoft.com/office/officeart/2005/8/layout/hierarchy4"/>
    <dgm:cxn modelId="{9D58A1E2-6CAB-4935-B8F2-FF4F12929DAF}" type="presParOf" srcId="{9E5236E2-DB08-4E34-A6FE-F7192C302022}" destId="{2CD391FB-4800-462B-A818-99B3B4E48254}" srcOrd="4" destOrd="0" presId="urn:microsoft.com/office/officeart/2005/8/layout/hierarchy4"/>
    <dgm:cxn modelId="{8EAA4B15-A32C-463E-987D-6254544602B2}" type="presParOf" srcId="{2CD391FB-4800-462B-A818-99B3B4E48254}" destId="{7918DABA-7C2C-437D-8018-C7FDFFDEB3C1}" srcOrd="0" destOrd="0" presId="urn:microsoft.com/office/officeart/2005/8/layout/hierarchy4"/>
    <dgm:cxn modelId="{73870BDE-F9F4-4798-9B01-BB03B4992548}" type="presParOf" srcId="{2CD391FB-4800-462B-A818-99B3B4E48254}" destId="{0CBAAE49-FE8C-4BCF-9196-19F65E20DD04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4EC4DE-31AA-4E52-A4B3-32FDACD282FF}">
      <dsp:nvSpPr>
        <dsp:cNvPr id="0" name=""/>
        <dsp:cNvSpPr/>
      </dsp:nvSpPr>
      <dsp:spPr>
        <a:xfrm>
          <a:off x="5232" y="1248"/>
          <a:ext cx="8736691" cy="118527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8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8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8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53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Процесс</a:t>
          </a:r>
        </a:p>
      </dsp:txBody>
      <dsp:txXfrm>
        <a:off x="39948" y="35964"/>
        <a:ext cx="8667259" cy="1115843"/>
      </dsp:txXfrm>
    </dsp:sp>
    <dsp:sp modelId="{EE4EFA70-E958-4448-88D4-D3964D11396C}">
      <dsp:nvSpPr>
        <dsp:cNvPr id="0" name=""/>
        <dsp:cNvSpPr/>
      </dsp:nvSpPr>
      <dsp:spPr>
        <a:xfrm>
          <a:off x="5232" y="1336968"/>
          <a:ext cx="4280895" cy="118527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7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Память</a:t>
          </a:r>
        </a:p>
      </dsp:txBody>
      <dsp:txXfrm>
        <a:off x="39948" y="1371684"/>
        <a:ext cx="4211463" cy="1115843"/>
      </dsp:txXfrm>
    </dsp:sp>
    <dsp:sp modelId="{6963BC6C-4112-4ECF-9DAF-B6F41C646344}">
      <dsp:nvSpPr>
        <dsp:cNvPr id="0" name=""/>
        <dsp:cNvSpPr/>
      </dsp:nvSpPr>
      <dsp:spPr>
        <a:xfrm>
          <a:off x="5232" y="2672688"/>
          <a:ext cx="1388098" cy="118527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Сегмент кода</a:t>
          </a:r>
        </a:p>
      </dsp:txBody>
      <dsp:txXfrm>
        <a:off x="39948" y="2707404"/>
        <a:ext cx="1318666" cy="1115843"/>
      </dsp:txXfrm>
    </dsp:sp>
    <dsp:sp modelId="{224A5645-C283-48EF-A415-7150FE9335CD}">
      <dsp:nvSpPr>
        <dsp:cNvPr id="0" name=""/>
        <dsp:cNvSpPr/>
      </dsp:nvSpPr>
      <dsp:spPr>
        <a:xfrm>
          <a:off x="1451630" y="2672688"/>
          <a:ext cx="1388098" cy="118527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Сегмент данных</a:t>
          </a:r>
        </a:p>
      </dsp:txBody>
      <dsp:txXfrm>
        <a:off x="1486346" y="2707404"/>
        <a:ext cx="1318666" cy="1115843"/>
      </dsp:txXfrm>
    </dsp:sp>
    <dsp:sp modelId="{39E291DD-61B7-47A3-AE18-5B883201E6AD}">
      <dsp:nvSpPr>
        <dsp:cNvPr id="0" name=""/>
        <dsp:cNvSpPr/>
      </dsp:nvSpPr>
      <dsp:spPr>
        <a:xfrm>
          <a:off x="2898029" y="2672688"/>
          <a:ext cx="1388098" cy="118527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И др.</a:t>
          </a:r>
        </a:p>
      </dsp:txBody>
      <dsp:txXfrm>
        <a:off x="2932745" y="2707404"/>
        <a:ext cx="1318666" cy="1115843"/>
      </dsp:txXfrm>
    </dsp:sp>
    <dsp:sp modelId="{455CEBF4-3242-4815-AEEB-6350698225BE}">
      <dsp:nvSpPr>
        <dsp:cNvPr id="0" name=""/>
        <dsp:cNvSpPr/>
      </dsp:nvSpPr>
      <dsp:spPr>
        <a:xfrm>
          <a:off x="4402728" y="1336968"/>
          <a:ext cx="2834497" cy="118527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7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Ресурсы</a:t>
          </a:r>
        </a:p>
      </dsp:txBody>
      <dsp:txXfrm>
        <a:off x="4437444" y="1371684"/>
        <a:ext cx="2765065" cy="1115843"/>
      </dsp:txXfrm>
    </dsp:sp>
    <dsp:sp modelId="{4A154138-DF8E-4E92-ACAB-D2BC560A2907}">
      <dsp:nvSpPr>
        <dsp:cNvPr id="0" name=""/>
        <dsp:cNvSpPr/>
      </dsp:nvSpPr>
      <dsp:spPr>
        <a:xfrm>
          <a:off x="4402728" y="2672688"/>
          <a:ext cx="1388098" cy="118527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Объекты ядра</a:t>
          </a:r>
        </a:p>
      </dsp:txBody>
      <dsp:txXfrm>
        <a:off x="4437444" y="2707404"/>
        <a:ext cx="1318666" cy="1115843"/>
      </dsp:txXfrm>
    </dsp:sp>
    <dsp:sp modelId="{09457E59-656A-45CD-92A3-70177EDA2FF1}">
      <dsp:nvSpPr>
        <dsp:cNvPr id="0" name=""/>
        <dsp:cNvSpPr/>
      </dsp:nvSpPr>
      <dsp:spPr>
        <a:xfrm>
          <a:off x="5849126" y="2672688"/>
          <a:ext cx="1388098" cy="118527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1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Пользовательские объекты</a:t>
          </a:r>
        </a:p>
      </dsp:txBody>
      <dsp:txXfrm>
        <a:off x="5883842" y="2707404"/>
        <a:ext cx="1318666" cy="1115843"/>
      </dsp:txXfrm>
    </dsp:sp>
    <dsp:sp modelId="{7918DABA-7C2C-437D-8018-C7FDFFDEB3C1}">
      <dsp:nvSpPr>
        <dsp:cNvPr id="0" name=""/>
        <dsp:cNvSpPr/>
      </dsp:nvSpPr>
      <dsp:spPr>
        <a:xfrm>
          <a:off x="7353825" y="1336968"/>
          <a:ext cx="1388098" cy="118527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7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7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7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6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Потоки</a:t>
          </a:r>
        </a:p>
      </dsp:txBody>
      <dsp:txXfrm>
        <a:off x="7388541" y="1371684"/>
        <a:ext cx="1318666" cy="11158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79D5BD0C-F2C8-4E18-A3E4-DDBD0A94BAFA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8CF424DA-2597-4DA0-BAE6-C3DAE31C1D0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2353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9D63850C-9ECA-4730-93B5-1E3AB244982B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102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0D385749-2996-47F7-954C-04EC7CB5C05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99176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26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1268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0CF8DD86-57E3-428D-B58F-BFA19F4BE49C}" type="slidenum">
              <a:rPr lang="en-US" smtClean="0"/>
              <a:pPr eaLnBrk="1" hangingPunct="1"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5766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69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8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3044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5152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658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690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877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999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9524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90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fld id="{DB869213-8A57-4520-835A-A177F35A594D}" type="slidenum">
              <a:rPr lang="en-US" smtClean="0"/>
              <a:pPr eaLnBrk="1" hangingPunct="1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9217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098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821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742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8038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2313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0482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660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6791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7007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fld id="{DB869213-8A57-4520-835A-A177F35A594D}" type="slidenum">
              <a:rPr lang="en-US" smtClean="0"/>
              <a:pPr eaLnBrk="1" hangingPunct="1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26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986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000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881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9625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11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20727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4485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06275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394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282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45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1661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fld id="{DB869213-8A57-4520-835A-A177F35A594D}" type="slidenum">
              <a:rPr lang="en-US" smtClean="0"/>
              <a:pPr eaLnBrk="1" hangingPunct="1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5683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12026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81DD28D-2242-4C1A-911E-536F41C5AD53}" type="slidenum">
              <a:rPr lang="en-US" smtClean="0">
                <a:latin typeface="Arial" pitchFamily="34" charset="0"/>
                <a:cs typeface="Arial" pitchFamily="34" charset="0"/>
              </a:rPr>
              <a:pPr/>
              <a:t>42</a:t>
            </a:fld>
            <a:endParaRPr lang="en-US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57925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965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45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20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883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78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defRPr/>
            </a:pPr>
            <a:fld id="{255B7EF5-EE7F-4CF8-89F2-229DCFDC0A49}" type="slidenum">
              <a:rPr lang="en-US" smtClean="0"/>
              <a:pPr eaLnBrk="1" hangingPunct="1"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871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CDF1AF-9655-4BBB-B988-1C7BDBADABA3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039FE8-881C-41EE-951E-DAD710D8B43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F9A2FC-8535-4FC1-8A14-D6B5EA1A60D3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BC9348-2986-4F49-8E6E-85C8365A939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246567-EB63-48DA-8589-BD3FB5E6F2BB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110CE3-8C23-4477-86B8-FE500E9CF64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84291E-4DA6-4B7E-B295-A95B2C60800A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137EC4-3478-4F54-84A6-6283B8F7DA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1E1BE9-1A8A-47D5-8893-8AF1974CA722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2FF3F9-DE23-4D7F-ABD9-8BA068B93B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721D87-1B38-4550-AE74-DC16408E6753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FD812C-25E6-42D1-AF4A-84FB05AB7BA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D11B0A-AC3E-490C-9F7F-1412CA31D634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12F689-A179-440C-A175-7CA40570705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D33C9D-F5D7-4232-9539-C26A64099948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F0F33A-2E14-48BE-B9B9-F0FAE0470F1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1931BA-ED2E-493E-927C-942004BEBE4B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90E4F8-7D7D-4355-B271-FB200786278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3E0B0F-CF00-4042-B015-432DF2C71316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2A1B08-84F0-4F29-90AF-AB55FC70AE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DF5E1E-C705-44AC-82EB-3233126F707E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05045D-A5A8-4664-BD9E-BA51F13384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8138ACF-CC11-4D17-BDBC-68D90ADB9344}" type="datetimeFigureOut">
              <a:rPr lang="en-US"/>
              <a:pPr>
                <a:defRPr/>
              </a:pPr>
              <a:t>12/20/2025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99C8B95A-B3B0-429A-BF3E-726C596DEBF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5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6.png"/><Relationship Id="rId9" Type="http://schemas.microsoft.com/office/2007/relationships/diagramDrawing" Target="../diagrams/drawing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hyperlink" Target="https://habrahabr.ru/post/182626/" TargetMode="External"/><Relationship Id="rId3" Type="http://schemas.openxmlformats.org/officeDocument/2006/relationships/image" Target="../media/image5.jpeg"/><Relationship Id="rId7" Type="http://schemas.openxmlformats.org/officeDocument/2006/relationships/hyperlink" Target="https://habrahabr.ru/post/182610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bogotobogo.com/cplusplus/multithreaded4_cplusplus11.php" TargetMode="External"/><Relationship Id="rId5" Type="http://schemas.openxmlformats.org/officeDocument/2006/relationships/hyperlink" Target="https://www.justsoftwaresolutions.co.uk/threading/multithreading-in-c++0x-part-1-starting-threads.html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10" descr="Photo_BuySell_mk_01.jpg"/>
          <p:cNvPicPr>
            <a:picLocks noChangeAspect="1"/>
          </p:cNvPicPr>
          <p:nvPr/>
        </p:nvPicPr>
        <p:blipFill>
          <a:blip r:embed="rId3" cstate="print"/>
          <a:srcRect l="12827" t="14038" r="19196" b="26906"/>
          <a:stretch>
            <a:fillRect/>
          </a:stretch>
        </p:blipFill>
        <p:spPr bwMode="auto">
          <a:xfrm>
            <a:off x="0" y="-590550"/>
            <a:ext cx="9144000" cy="529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1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2754313"/>
            <a:ext cx="9144000" cy="1958975"/>
          </a:xfrm>
          <a:prstGeom prst="rect">
            <a:avLst/>
          </a:prstGeom>
          <a:solidFill>
            <a:srgbClr val="0000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2053" name="Picture 17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678738" y="6326188"/>
            <a:ext cx="1193800" cy="27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4" name="TextBox 11"/>
          <p:cNvSpPr txBox="1">
            <a:spLocks noChangeArrowheads="1"/>
          </p:cNvSpPr>
          <p:nvPr/>
        </p:nvSpPr>
        <p:spPr bwMode="auto">
          <a:xfrm>
            <a:off x="138113" y="3375025"/>
            <a:ext cx="5394425" cy="10002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5900" b="1" dirty="0">
                <a:solidFill>
                  <a:schemeClr val="bg1"/>
                </a:solidFill>
              </a:rPr>
              <a:t>Multithreading</a:t>
            </a:r>
            <a:endParaRPr lang="en-US" sz="5900" dirty="0"/>
          </a:p>
        </p:txBody>
      </p:sp>
      <p:sp>
        <p:nvSpPr>
          <p:cNvPr id="5" name="TextBox 4"/>
          <p:cNvSpPr txBox="1"/>
          <p:nvPr/>
        </p:nvSpPr>
        <p:spPr>
          <a:xfrm>
            <a:off x="138113" y="4941888"/>
            <a:ext cx="88661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3200" b="1" dirty="0">
                <a:solidFill>
                  <a:schemeClr val="accent1">
                    <a:lumMod val="75000"/>
                  </a:schemeClr>
                </a:solidFill>
                <a:latin typeface="Arial" charset="0"/>
                <a:cs typeface="Arial" charset="0"/>
              </a:rPr>
              <a:t>Многопоточность и синхронизация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Arial" charset="0"/>
              <a:cs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8113" y="6326188"/>
            <a:ext cx="2152650" cy="369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charset="0"/>
                <a:cs typeface="Arial" charset="0"/>
              </a:rPr>
              <a:t>2023</a:t>
            </a:r>
            <a:endParaRPr lang="en-US" b="1" dirty="0">
              <a:latin typeface="Arial" charset="0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8113" y="5956856"/>
            <a:ext cx="4716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b="1" dirty="0">
                <a:latin typeface="Arial" charset="0"/>
                <a:cs typeface="+mn-cs"/>
              </a:rPr>
              <a:t>Евгений </a:t>
            </a:r>
            <a:r>
              <a:rPr lang="ru-RU" b="1" dirty="0">
                <a:latin typeface="Arial" charset="0"/>
              </a:rPr>
              <a:t>Козлов</a:t>
            </a:r>
            <a:endParaRPr lang="en-US" b="1" dirty="0">
              <a:latin typeface="Arial" charset="0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Синхронизцаия потоков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3102131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::queue&lt;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q;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input()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1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q.push_back</a:t>
            </a:r>
            <a:r>
              <a:rPr lang="en-US" sz="1600" dirty="0">
                <a:latin typeface="Consolas" panose="020B0609020204030204" pitchFamily="49" charset="0"/>
              </a:rPr>
              <a:t>(rand());</a:t>
            </a:r>
            <a:endParaRPr lang="en-US" sz="16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output()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2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if (!</a:t>
            </a:r>
            <a:r>
              <a:rPr lang="en-US" sz="1600" dirty="0" err="1">
                <a:latin typeface="Consolas" panose="020B0609020204030204" pitchFamily="49" charset="0"/>
              </a:rPr>
              <a:t>q.empty</a:t>
            </a:r>
            <a:r>
              <a:rPr lang="en-US" sz="1600" dirty="0">
                <a:latin typeface="Consolas" panose="020B0609020204030204" pitchFamily="49" charset="0"/>
              </a:rPr>
              <a:t>())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</a:t>
            </a:r>
            <a:r>
              <a:rPr lang="en-US" sz="1600" dirty="0" err="1">
                <a:latin typeface="Consolas" panose="020B0609020204030204" pitchFamily="49" charset="0"/>
              </a:rPr>
              <a:t>q.pop_front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10068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Синхронизцаия потоков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5009705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::queue&lt;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q;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input()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1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q.push_back</a:t>
            </a:r>
            <a:r>
              <a:rPr lang="en-US" sz="1600" dirty="0">
                <a:latin typeface="Consolas" panose="020B0609020204030204" pitchFamily="49" charset="0"/>
              </a:rPr>
              <a:t>(rand());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//</a:t>
            </a:r>
            <a:r>
              <a:rPr lang="ru-RU" sz="1600" dirty="0">
                <a:solidFill>
                  <a:srgbClr val="FF0000"/>
                </a:solidFill>
                <a:latin typeface="Consolas" panose="020B0609020204030204" pitchFamily="49" charset="0"/>
              </a:rPr>
              <a:t> Упадет здесь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output()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2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if (!</a:t>
            </a:r>
            <a:r>
              <a:rPr lang="en-US" sz="1600" dirty="0" err="1">
                <a:latin typeface="Consolas" panose="020B0609020204030204" pitchFamily="49" charset="0"/>
              </a:rPr>
              <a:t>q.empty</a:t>
            </a:r>
            <a:r>
              <a:rPr lang="en-US" sz="1600" dirty="0">
                <a:latin typeface="Consolas" panose="020B0609020204030204" pitchFamily="49" charset="0"/>
              </a:rPr>
              <a:t>())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</a:t>
            </a:r>
            <a:r>
              <a:rPr lang="en-US" sz="1600" dirty="0" err="1">
                <a:latin typeface="Consolas" panose="020B0609020204030204" pitchFamily="49" charset="0"/>
              </a:rPr>
              <a:t>q.pop_front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  <a:r>
              <a:rPr lang="ru-RU" sz="16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//</a:t>
            </a:r>
            <a:r>
              <a:rPr lang="ru-RU" sz="1600" dirty="0">
                <a:solidFill>
                  <a:srgbClr val="FF0000"/>
                </a:solidFill>
                <a:latin typeface="Consolas" panose="020B0609020204030204" pitchFamily="49" charset="0"/>
              </a:rPr>
              <a:t> Или здесь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}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31571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</a:t>
            </a: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mutex</a:t>
            </a:r>
            <a:endParaRPr lang="ru-RU" sz="4000" b="1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3550972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::queue&lt;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q;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 m;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input()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1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m.lock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q.push_back</a:t>
            </a:r>
            <a:r>
              <a:rPr lang="en-US" sz="1600" dirty="0">
                <a:latin typeface="Consolas" panose="020B0609020204030204" pitchFamily="49" charset="0"/>
              </a:rPr>
              <a:t>(rand());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m.unlock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  <a:endParaRPr lang="ru-RU" sz="1600" dirty="0">
              <a:latin typeface="Consolas" panose="020B0609020204030204" pitchFamily="49" charset="0"/>
            </a:endParaRPr>
          </a:p>
          <a:p>
            <a:r>
              <a:rPr lang="ru-RU" sz="1600" dirty="0">
                <a:latin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PS: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еще есть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try_lock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}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14852" y="2527300"/>
            <a:ext cx="2877711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output()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2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m.lock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if (!</a:t>
            </a:r>
            <a:r>
              <a:rPr lang="en-US" sz="1600" dirty="0" err="1">
                <a:latin typeface="Consolas" panose="020B0609020204030204" pitchFamily="49" charset="0"/>
              </a:rPr>
              <a:t>q.empty</a:t>
            </a:r>
            <a:r>
              <a:rPr lang="en-US" sz="1600" dirty="0">
                <a:latin typeface="Consolas" panose="020B0609020204030204" pitchFamily="49" charset="0"/>
              </a:rPr>
              <a:t>())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</a:t>
            </a:r>
            <a:r>
              <a:rPr lang="en-US" sz="1600" dirty="0" err="1">
                <a:latin typeface="Consolas" panose="020B0609020204030204" pitchFamily="49" charset="0"/>
              </a:rPr>
              <a:t>q.pop_front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m.unlock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}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5596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 err="1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::</a:t>
            </a:r>
            <a:r>
              <a:rPr lang="en-US" sz="4000" b="1" dirty="0" err="1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lock_guard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6917278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1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mutex.lock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...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mutex.unlock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2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lock_guard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&gt; guard(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);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mutex.lock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...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mutex.unlock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()</a:t>
            </a:r>
          </a:p>
          <a:p>
            <a:endParaRPr lang="en-US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7554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 err="1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::</a:t>
            </a:r>
            <a:r>
              <a:rPr lang="en-US" sz="4000" b="1" dirty="0" err="1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unique_lock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8600431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{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defer_lock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try_to_lock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adopt_lock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,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или без параметра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unique_lock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mutex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&gt; g(m,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defer_lock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Не заблокирован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g.lock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();</a:t>
            </a:r>
            <a:r>
              <a:rPr lang="ru-RU" sz="1600" dirty="0">
                <a:solidFill>
                  <a:srgbClr val="1E1E1E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Заблокирован</a:t>
            </a:r>
          </a:p>
          <a:p>
            <a:r>
              <a:rPr lang="ru-RU" sz="1600" dirty="0">
                <a:solidFill>
                  <a:srgbClr val="1E1E1E"/>
                </a:solidFill>
                <a:latin typeface="Consolas" panose="020B0609020204030204" pitchFamily="49" charset="0"/>
              </a:rPr>
              <a:t>   ...</a:t>
            </a:r>
            <a:endParaRPr lang="en-US" sz="1600" dirty="0">
              <a:solidFill>
                <a:srgbClr val="1E1E1E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g.unlock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();</a:t>
            </a:r>
            <a:r>
              <a:rPr lang="ru-RU" sz="1600" dirty="0">
                <a:solidFill>
                  <a:srgbClr val="1E1E1E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Разблокирован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1E1E1E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g.lock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();</a:t>
            </a:r>
            <a:r>
              <a:rPr lang="ru-RU" sz="1600" dirty="0">
                <a:solidFill>
                  <a:srgbClr val="1E1E1E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Заблокирован</a:t>
            </a:r>
          </a:p>
          <a:p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unique_lock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mutex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&gt; g2 =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::move(g);</a:t>
            </a:r>
          </a:p>
          <a:p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Все еще заблокирован, но уже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lock-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ом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g2</a:t>
            </a:r>
          </a:p>
          <a:p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}</a:t>
            </a:r>
            <a:r>
              <a:rPr lang="ru-RU" sz="1600" dirty="0">
                <a:solidFill>
                  <a:srgbClr val="1E1E1E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Разблокируется автоматически при разрушении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g2</a:t>
            </a: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PS: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еще есть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try_lock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938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Синхронизация данных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848822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::string* data = new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::string();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providerThread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while (true)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      </a:t>
            </a:r>
            <a:r>
              <a:rPr lang="en-US" sz="1600" dirty="0">
                <a:latin typeface="Consolas" panose="020B0609020204030204" pitchFamily="49" charset="0"/>
              </a:rPr>
              <a:t>data = new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::string("one two three four five");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consumerThread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cout</a:t>
            </a:r>
            <a:r>
              <a:rPr lang="en-US" sz="1600" dirty="0">
                <a:latin typeface="Consolas" panose="020B0609020204030204" pitchFamily="49" charset="0"/>
              </a:rPr>
              <a:t> &lt;&lt; *data &lt;&lt;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endl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PS: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 Да, в этом примере есть утечка памяти, не обращайте на нее внимания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590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 err="1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::atomic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848822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B050"/>
                </a:solidFill>
                <a:latin typeface="Consolas" panose="020B0609020204030204" pitchFamily="49" charset="0"/>
              </a:rPr>
              <a:t>std</a:t>
            </a:r>
            <a:r>
              <a:rPr lang="en-US" sz="1600" b="1" dirty="0">
                <a:solidFill>
                  <a:srgbClr val="00B050"/>
                </a:solidFill>
                <a:latin typeface="Consolas" panose="020B0609020204030204" pitchFamily="49" charset="0"/>
              </a:rPr>
              <a:t>::atomic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::string*&gt; data(new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::string());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providerThread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data.</a:t>
            </a:r>
            <a:r>
              <a:rPr lang="en-US" sz="1600" b="1" dirty="0" err="1">
                <a:solidFill>
                  <a:srgbClr val="00B050"/>
                </a:solidFill>
                <a:latin typeface="Consolas" panose="020B0609020204030204" pitchFamily="49" charset="0"/>
              </a:rPr>
              <a:t>store</a:t>
            </a:r>
            <a:r>
              <a:rPr lang="en-US" sz="1600" dirty="0">
                <a:latin typeface="Consolas" panose="020B0609020204030204" pitchFamily="49" charset="0"/>
              </a:rPr>
              <a:t>(new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::string("one two three four five"));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consumerThread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cout</a:t>
            </a:r>
            <a:r>
              <a:rPr lang="en-US" sz="1600" dirty="0">
                <a:latin typeface="Consolas" panose="020B0609020204030204" pitchFamily="49" charset="0"/>
              </a:rPr>
              <a:t> &lt;&lt; *</a:t>
            </a:r>
            <a:r>
              <a:rPr lang="en-US" sz="1600" dirty="0" err="1">
                <a:latin typeface="Consolas" panose="020B0609020204030204" pitchFamily="49" charset="0"/>
              </a:rPr>
              <a:t>data.</a:t>
            </a:r>
            <a:r>
              <a:rPr lang="en-US" sz="1600" b="1" dirty="0" err="1">
                <a:solidFill>
                  <a:srgbClr val="00B050"/>
                </a:solidFill>
                <a:latin typeface="Consolas" panose="020B0609020204030204" pitchFamily="49" charset="0"/>
              </a:rPr>
              <a:t>load</a:t>
            </a:r>
            <a:r>
              <a:rPr lang="en-US" sz="1600" dirty="0">
                <a:latin typeface="Consolas" panose="020B0609020204030204" pitchFamily="49" charset="0"/>
              </a:rPr>
              <a:t>() &lt;&lt;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endl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PS: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 Да, в этом примере есть утечка памяти, не обращайте на нее внимания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022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std::</a:t>
            </a:r>
            <a:r>
              <a:rPr lang="en-US" sz="4000" b="1" dirty="0" err="1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conditional_variable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4336444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::queue&lt;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q;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 m;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input()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 1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   </a:t>
            </a:r>
            <a:r>
              <a:rPr lang="en-US" sz="1600" dirty="0">
                <a:latin typeface="Consolas" panose="020B0609020204030204" pitchFamily="49" charset="0"/>
              </a:rPr>
              <a:t>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unique_lock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&gt; g(m);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q.push_front</a:t>
            </a:r>
            <a:r>
              <a:rPr lang="en-US" sz="1600" dirty="0">
                <a:latin typeface="Consolas" panose="020B0609020204030204" pitchFamily="49" charset="0"/>
              </a:rPr>
              <a:t>(rand());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locker.unlock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Этот поток почти всегда спит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this_thread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sleep_for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</a:t>
            </a:r>
            <a:r>
              <a:rPr lang="en-US" sz="1600" dirty="0" err="1">
                <a:latin typeface="Consolas" panose="020B0609020204030204" pitchFamily="49" charset="0"/>
              </a:rPr>
              <a:t>chrono</a:t>
            </a:r>
            <a:r>
              <a:rPr lang="en-US" sz="1600" dirty="0">
                <a:latin typeface="Consolas" panose="020B0609020204030204" pitchFamily="49" charset="0"/>
              </a:rPr>
              <a:t>::seconds(1));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}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90432" y="2523441"/>
            <a:ext cx="4112023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output()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 2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{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   </a:t>
            </a:r>
            <a:r>
              <a:rPr lang="en-US" sz="1600" dirty="0">
                <a:latin typeface="Consolas" panose="020B0609020204030204" pitchFamily="49" charset="0"/>
              </a:rPr>
              <a:t>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unique_lock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&gt; g(m);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if (!</a:t>
            </a:r>
            <a:r>
              <a:rPr lang="en-US" sz="1600" dirty="0" err="1">
                <a:latin typeface="Consolas" panose="020B0609020204030204" pitchFamily="49" charset="0"/>
              </a:rPr>
              <a:t>q.empty</a:t>
            </a:r>
            <a:r>
              <a:rPr lang="en-US" sz="1600" dirty="0">
                <a:latin typeface="Consolas" panose="020B0609020204030204" pitchFamily="49" charset="0"/>
              </a:rPr>
              <a:t>())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n = </a:t>
            </a:r>
            <a:r>
              <a:rPr lang="en-US" sz="1600" dirty="0" err="1">
                <a:latin typeface="Consolas" panose="020B0609020204030204" pitchFamily="49" charset="0"/>
              </a:rPr>
              <a:t>q.back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</a:t>
            </a:r>
            <a:r>
              <a:rPr lang="en-US" sz="1600" dirty="0" err="1">
                <a:latin typeface="Consolas" panose="020B0609020204030204" pitchFamily="49" charset="0"/>
              </a:rPr>
              <a:t>q.pop_back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</a:t>
            </a:r>
            <a:r>
              <a:rPr lang="en-US" sz="1600" dirty="0" err="1">
                <a:latin typeface="Consolas" panose="020B0609020204030204" pitchFamily="49" charset="0"/>
              </a:rPr>
              <a:t>g.unlock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...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Делаем что-нибудь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      }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   }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54845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std::</a:t>
            </a:r>
            <a:r>
              <a:rPr lang="en-US" sz="4000" b="1" dirty="0" err="1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conditional_variable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4112023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::queue&lt;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q;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 m;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conditional_variable</a:t>
            </a:r>
            <a:r>
              <a:rPr lang="en-US" sz="1600" dirty="0">
                <a:latin typeface="Consolas" panose="020B0609020204030204" pitchFamily="49" charset="0"/>
              </a:rPr>
              <a:t> cv;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input()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 1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   </a:t>
            </a:r>
            <a:r>
              <a:rPr lang="en-US" sz="1600" dirty="0">
                <a:latin typeface="Consolas" panose="020B0609020204030204" pitchFamily="49" charset="0"/>
              </a:rPr>
              <a:t>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unique_lock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&gt; g(m);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q.push_front</a:t>
            </a:r>
            <a:r>
              <a:rPr lang="en-US" sz="1600" dirty="0">
                <a:latin typeface="Consolas" panose="020B0609020204030204" pitchFamily="49" charset="0"/>
              </a:rPr>
              <a:t>(rand());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locker.unlock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b="1" dirty="0" err="1">
                <a:latin typeface="Consolas" panose="020B0609020204030204" pitchFamily="49" charset="0"/>
              </a:rPr>
              <a:t>cv.notify_one</a:t>
            </a:r>
            <a:r>
              <a:rPr lang="en-US" sz="1600" b="1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this_thread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sleep_for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</a:t>
            </a:r>
            <a:r>
              <a:rPr lang="en-US" sz="1600" dirty="0" err="1">
                <a:latin typeface="Consolas" panose="020B0609020204030204" pitchFamily="49" charset="0"/>
              </a:rPr>
              <a:t>chrono</a:t>
            </a:r>
            <a:r>
              <a:rPr lang="en-US" sz="1600" dirty="0">
                <a:latin typeface="Consolas" panose="020B0609020204030204" pitchFamily="49" charset="0"/>
              </a:rPr>
              <a:t>::seconds(1));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}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90432" y="2523441"/>
            <a:ext cx="4336444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output()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 2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{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   </a:t>
            </a:r>
            <a:r>
              <a:rPr lang="en-US" sz="1600" dirty="0">
                <a:latin typeface="Consolas" panose="020B0609020204030204" pitchFamily="49" charset="0"/>
              </a:rPr>
              <a:t>while (true)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unique_lock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&gt; g(m);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b="1" dirty="0" err="1">
                <a:latin typeface="Consolas" panose="020B0609020204030204" pitchFamily="49" charset="0"/>
              </a:rPr>
              <a:t>cv.wait</a:t>
            </a:r>
            <a:r>
              <a:rPr lang="en-US" sz="1600" dirty="0">
                <a:latin typeface="Consolas" panose="020B0609020204030204" pitchFamily="49" charset="0"/>
              </a:rPr>
              <a:t>(g,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[](){ return </a:t>
            </a:r>
            <a:r>
              <a:rPr lang="en-US" sz="1600" b="1" dirty="0">
                <a:latin typeface="Consolas" panose="020B0609020204030204" pitchFamily="49" charset="0"/>
              </a:rPr>
              <a:t>!</a:t>
            </a:r>
            <a:r>
              <a:rPr lang="en-US" sz="1600" b="1" dirty="0" err="1">
                <a:latin typeface="Consolas" panose="020B0609020204030204" pitchFamily="49" charset="0"/>
              </a:rPr>
              <a:t>q.empty</a:t>
            </a:r>
            <a:r>
              <a:rPr lang="en-US" sz="1600" b="1" dirty="0">
                <a:latin typeface="Consolas" panose="020B0609020204030204" pitchFamily="49" charset="0"/>
              </a:rPr>
              <a:t>()</a:t>
            </a:r>
            <a:r>
              <a:rPr lang="en-US" sz="1600" dirty="0">
                <a:latin typeface="Consolas" panose="020B0609020204030204" pitchFamily="49" charset="0"/>
              </a:rPr>
              <a:t>; });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n = </a:t>
            </a:r>
            <a:r>
              <a:rPr lang="en-US" sz="1600" dirty="0" err="1">
                <a:latin typeface="Consolas" panose="020B0609020204030204" pitchFamily="49" charset="0"/>
              </a:rPr>
              <a:t>q.back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q.pop_back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g.unlock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...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Делаем что-нибудь</a:t>
            </a:r>
            <a:endParaRPr lang="ru-RU" sz="1600" dirty="0">
              <a:latin typeface="Consolas" panose="020B0609020204030204" pitchFamily="49" charset="0"/>
            </a:endParaRPr>
          </a:p>
          <a:p>
            <a:r>
              <a:rPr lang="ru-RU" sz="1600" dirty="0">
                <a:latin typeface="Consolas" panose="020B0609020204030204" pitchFamily="49" charset="0"/>
              </a:rPr>
              <a:t>   }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83505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Отложенная инициализация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3988" y="2527300"/>
            <a:ext cx="759053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unique_ptr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ThreadSafeLogger</a:t>
            </a:r>
            <a:r>
              <a:rPr lang="en-US" sz="1600" dirty="0">
                <a:latin typeface="Consolas" panose="020B0609020204030204" pitchFamily="49" charset="0"/>
              </a:rPr>
              <a:t>&gt; logger;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thread_safe_log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const</a:t>
            </a:r>
            <a:r>
              <a:rPr lang="en-US" sz="1600" dirty="0">
                <a:latin typeface="Consolas" panose="020B0609020204030204" pitchFamily="49" charset="0"/>
              </a:rPr>
              <a:t> Message&amp; message)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if (!logger)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logger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make_unique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ThreadSafeLogger</a:t>
            </a:r>
            <a:r>
              <a:rPr lang="en-US" sz="1600" dirty="0">
                <a:latin typeface="Consolas" panose="020B0609020204030204" pitchFamily="49" charset="0"/>
              </a:rPr>
              <a:t>&gt;();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logger.log(message);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Считаем, что этот вызов потокобезопасен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776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6868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endParaRPr lang="en-US" sz="4000" b="1" dirty="0">
              <a:latin typeface="+mj-lt"/>
              <a:ea typeface="+mj-ea"/>
              <a:cs typeface="Arial" charset="0"/>
            </a:endParaRPr>
          </a:p>
        </p:txBody>
      </p:sp>
      <p:sp>
        <p:nvSpPr>
          <p:cNvPr id="3080" name="Rectangle 12"/>
          <p:cNvSpPr>
            <a:spLocks noChangeArrowheads="1"/>
          </p:cNvSpPr>
          <p:nvPr/>
        </p:nvSpPr>
        <p:spPr bwMode="auto">
          <a:xfrm>
            <a:off x="374650" y="3161030"/>
            <a:ext cx="835266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spcAft>
                <a:spcPts val="300"/>
              </a:spcAft>
            </a:pPr>
            <a:r>
              <a:rPr lang="ru-RU" sz="4800" b="1" dirty="0"/>
              <a:t>Многопоточность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137317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Отложенная инициализация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3988" y="2527300"/>
            <a:ext cx="803938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unique_ptr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ThreadSafeLogger</a:t>
            </a:r>
            <a:r>
              <a:rPr lang="en-US" sz="1600" dirty="0">
                <a:latin typeface="Consolas" panose="020B0609020204030204" pitchFamily="49" charset="0"/>
              </a:rPr>
              <a:t>&gt; logger;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thread_safe_log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const</a:t>
            </a:r>
            <a:r>
              <a:rPr lang="en-US" sz="1600" dirty="0">
                <a:latin typeface="Consolas" panose="020B0609020204030204" pitchFamily="49" charset="0"/>
              </a:rPr>
              <a:t> Message&amp; message)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unique_lock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&gt; locker(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if (!logger)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   logger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make_unique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ThreadSafeLogger</a:t>
            </a:r>
            <a:r>
              <a:rPr lang="en-US" sz="1600" dirty="0">
                <a:latin typeface="Consolas" panose="020B0609020204030204" pitchFamily="49" charset="0"/>
              </a:rPr>
              <a:t>&gt;();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}</a:t>
            </a:r>
            <a:r>
              <a:rPr lang="ru-RU" sz="16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mutex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блокируется каждый раз, хотя нужно это лишь однажды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logger.log(message);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264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Отложенная инициализация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3988" y="2527300"/>
            <a:ext cx="8488221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unique_ptr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ThreadSafeLogger</a:t>
            </a:r>
            <a:r>
              <a:rPr lang="en-US" sz="1600" dirty="0">
                <a:latin typeface="Consolas" panose="020B0609020204030204" pitchFamily="49" charset="0"/>
              </a:rPr>
              <a:t>&gt; logger;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once_flag</a:t>
            </a:r>
            <a:r>
              <a:rPr lang="en-US" sz="1600" dirty="0">
                <a:latin typeface="Consolas" panose="020B0609020204030204" pitchFamily="49" charset="0"/>
              </a:rPr>
              <a:t> flag;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thread_safe_log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const</a:t>
            </a:r>
            <a:r>
              <a:rPr lang="en-US" sz="1600" dirty="0">
                <a:latin typeface="Consolas" panose="020B0609020204030204" pitchFamily="49" charset="0"/>
              </a:rPr>
              <a:t> Message&amp; message)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call_once</a:t>
            </a:r>
            <a:r>
              <a:rPr lang="en-US" sz="1600" dirty="0">
                <a:latin typeface="Consolas" panose="020B0609020204030204" pitchFamily="49" charset="0"/>
              </a:rPr>
              <a:t>(flag,</a:t>
            </a:r>
            <a:r>
              <a:rPr lang="ru-RU" sz="16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Гарантированно вызывается не больше одного раза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   []() { logger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make_unique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ThreadSafeLogger</a:t>
            </a:r>
            <a:r>
              <a:rPr lang="en-US" sz="1600" dirty="0">
                <a:latin typeface="Consolas" panose="020B0609020204030204" pitchFamily="49" charset="0"/>
              </a:rPr>
              <a:t>&gt;(); });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logger.log(message);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82802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Взаимная блокировка (</a:t>
            </a: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deadlock)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635622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struct</a:t>
            </a:r>
            <a:r>
              <a:rPr lang="en-US" sz="1600" dirty="0">
                <a:latin typeface="Consolas" panose="020B0609020204030204" pitchFamily="49" charset="0"/>
              </a:rPr>
              <a:t> Safe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m_mutex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m_money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Должен быть потокобезопасным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void Transfer(Safe&amp; from, Safe&amp; to, 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delta)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lock_guard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&gt; </a:t>
            </a:r>
            <a:r>
              <a:rPr lang="en-US" sz="1600" dirty="0" err="1">
                <a:latin typeface="Consolas" panose="020B0609020204030204" pitchFamily="49" charset="0"/>
              </a:rPr>
              <a:t>fromGuard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from.m_mutex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lock_guard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&gt; </a:t>
            </a:r>
            <a:r>
              <a:rPr lang="en-US" sz="1600" dirty="0" err="1">
                <a:latin typeface="Consolas" panose="020B0609020204030204" pitchFamily="49" charset="0"/>
              </a:rPr>
              <a:t>toGuard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to.m_mutex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from.m_money</a:t>
            </a:r>
            <a:r>
              <a:rPr lang="en-US" sz="1600" dirty="0">
                <a:latin typeface="Consolas" panose="020B0609020204030204" pitchFamily="49" charset="0"/>
              </a:rPr>
              <a:t> -= delta;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to.m_money</a:t>
            </a:r>
            <a:r>
              <a:rPr lang="en-US" sz="1600" dirty="0">
                <a:latin typeface="Consolas" panose="020B0609020204030204" pitchFamily="49" charset="0"/>
              </a:rPr>
              <a:t> += delta;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604764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Взаимная блокировка (</a:t>
            </a: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deadlock)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7702750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struct</a:t>
            </a:r>
            <a:r>
              <a:rPr lang="en-US" sz="1600" dirty="0">
                <a:latin typeface="Consolas" panose="020B0609020204030204" pitchFamily="49" charset="0"/>
              </a:rPr>
              <a:t> Safe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m_mutex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m_money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Должен быть потокобезопасным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void Transfer(Safe&amp; from, Safe&amp; to, 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delta)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lock_guard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mutex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fromGuard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from.m_mutex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); // Deadlock</a:t>
            </a:r>
          </a:p>
          <a:p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lock_guard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mutex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toGuard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to.m_mutex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from.m_money</a:t>
            </a:r>
            <a:r>
              <a:rPr lang="en-US" sz="1600" dirty="0">
                <a:latin typeface="Consolas" panose="020B0609020204030204" pitchFamily="49" charset="0"/>
              </a:rPr>
              <a:t> -= delta;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to.m_money</a:t>
            </a:r>
            <a:r>
              <a:rPr lang="en-US" sz="1600" dirty="0">
                <a:latin typeface="Consolas" panose="020B0609020204030204" pitchFamily="49" charset="0"/>
              </a:rPr>
              <a:t> += delta;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45149" y="2560648"/>
            <a:ext cx="33273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 1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Transfer(</a:t>
            </a:r>
            <a:r>
              <a:rPr lang="en-US" sz="1600" dirty="0" err="1">
                <a:latin typeface="Consolas" panose="020B0609020204030204" pitchFamily="49" charset="0"/>
              </a:rPr>
              <a:t>safeA</a:t>
            </a:r>
            <a:r>
              <a:rPr lang="en-US" sz="1600" dirty="0">
                <a:latin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</a:rPr>
              <a:t>safeB</a:t>
            </a:r>
            <a:r>
              <a:rPr lang="en-US" sz="1600" dirty="0">
                <a:latin typeface="Consolas" panose="020B0609020204030204" pitchFamily="49" charset="0"/>
              </a:rPr>
              <a:t>, 10);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2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Transfer(</a:t>
            </a:r>
            <a:r>
              <a:rPr lang="en-US" sz="1600" dirty="0" err="1">
                <a:latin typeface="Consolas" panose="020B0609020204030204" pitchFamily="49" charset="0"/>
              </a:rPr>
              <a:t>safeB</a:t>
            </a:r>
            <a:r>
              <a:rPr lang="en-US" sz="1600" dirty="0">
                <a:latin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</a:rPr>
              <a:t>safeA</a:t>
            </a:r>
            <a:r>
              <a:rPr lang="en-US" sz="1600" dirty="0">
                <a:latin typeface="Consolas" panose="020B0609020204030204" pitchFamily="49" charset="0"/>
              </a:rPr>
              <a:t>, 20);</a:t>
            </a:r>
          </a:p>
        </p:txBody>
      </p:sp>
    </p:spTree>
    <p:extLst>
      <p:ext uri="{BB962C8B-B14F-4D97-AF65-F5344CB8AC3E}">
        <p14:creationId xmlns:p14="http://schemas.microsoft.com/office/powerpoint/2010/main" val="40502898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Взаимная блокировка (</a:t>
            </a: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deadlock)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8263801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struct</a:t>
            </a:r>
            <a:r>
              <a:rPr lang="en-US" sz="1600" dirty="0">
                <a:latin typeface="Consolas" panose="020B0609020204030204" pitchFamily="49" charset="0"/>
              </a:rPr>
              <a:t> Safe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mutex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m_mutex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m_money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Должен быть потокобезопасным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void Transfer(Safe&amp; from, Safe&amp; to, 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delta)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b="1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b="1" dirty="0">
                <a:solidFill>
                  <a:srgbClr val="1E1E1E"/>
                </a:solidFill>
                <a:latin typeface="Consolas" panose="020B0609020204030204" pitchFamily="49" charset="0"/>
              </a:rPr>
              <a:t>::lock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from.m_mutex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to.m_mutex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lock_guard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mutex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fromGuard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from.m_mutex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, </a:t>
            </a:r>
            <a:r>
              <a:rPr lang="en-US" sz="1600" b="1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b="1" dirty="0">
                <a:solidFill>
                  <a:srgbClr val="1E1E1E"/>
                </a:solidFill>
                <a:latin typeface="Consolas" panose="020B0609020204030204" pitchFamily="49" charset="0"/>
              </a:rPr>
              <a:t>::</a:t>
            </a:r>
            <a:r>
              <a:rPr lang="en-US" sz="1600" b="1" dirty="0" err="1">
                <a:solidFill>
                  <a:srgbClr val="1E1E1E"/>
                </a:solidFill>
                <a:latin typeface="Consolas" panose="020B0609020204030204" pitchFamily="49" charset="0"/>
              </a:rPr>
              <a:t>adopt_lock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lock_guard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mutex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&gt; 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toGuard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1E1E1E"/>
                </a:solidFill>
                <a:latin typeface="Consolas" panose="020B0609020204030204" pitchFamily="49" charset="0"/>
              </a:rPr>
              <a:t>to.m_mutex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, </a:t>
            </a:r>
            <a:r>
              <a:rPr lang="en-US" sz="1600" b="1" dirty="0" err="1">
                <a:solidFill>
                  <a:srgbClr val="1E1E1E"/>
                </a:solidFill>
                <a:latin typeface="Consolas" panose="020B0609020204030204" pitchFamily="49" charset="0"/>
              </a:rPr>
              <a:t>std</a:t>
            </a:r>
            <a:r>
              <a:rPr lang="en-US" sz="1600" b="1" dirty="0">
                <a:solidFill>
                  <a:srgbClr val="1E1E1E"/>
                </a:solidFill>
                <a:latin typeface="Consolas" panose="020B0609020204030204" pitchFamily="49" charset="0"/>
              </a:rPr>
              <a:t>::</a:t>
            </a:r>
            <a:r>
              <a:rPr lang="en-US" sz="1600" b="1" dirty="0" err="1">
                <a:solidFill>
                  <a:srgbClr val="1E1E1E"/>
                </a:solidFill>
                <a:latin typeface="Consolas" panose="020B0609020204030204" pitchFamily="49" charset="0"/>
              </a:rPr>
              <a:t>adopt_lock</a:t>
            </a:r>
            <a:r>
              <a:rPr lang="en-US" sz="1600" dirty="0">
                <a:solidFill>
                  <a:srgbClr val="1E1E1E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from.m_money</a:t>
            </a:r>
            <a:r>
              <a:rPr lang="en-US" sz="1600" dirty="0">
                <a:latin typeface="Consolas" panose="020B0609020204030204" pitchFamily="49" charset="0"/>
              </a:rPr>
              <a:t> -= delta;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to.m_money</a:t>
            </a:r>
            <a:r>
              <a:rPr lang="en-US" sz="1600" dirty="0">
                <a:latin typeface="Consolas" panose="020B0609020204030204" pitchFamily="49" charset="0"/>
              </a:rPr>
              <a:t> += delta;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45149" y="2560648"/>
            <a:ext cx="33273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 1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Transfer(</a:t>
            </a:r>
            <a:r>
              <a:rPr lang="en-US" sz="1600" dirty="0" err="1">
                <a:latin typeface="Consolas" panose="020B0609020204030204" pitchFamily="49" charset="0"/>
              </a:rPr>
              <a:t>safeA</a:t>
            </a:r>
            <a:r>
              <a:rPr lang="en-US" sz="1600" dirty="0">
                <a:latin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</a:rPr>
              <a:t>safeB</a:t>
            </a:r>
            <a:r>
              <a:rPr lang="en-US" sz="1600" dirty="0">
                <a:latin typeface="Consolas" panose="020B0609020204030204" pitchFamily="49" charset="0"/>
              </a:rPr>
              <a:t>, 10);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2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Transfer(</a:t>
            </a:r>
            <a:r>
              <a:rPr lang="en-US" sz="1600" dirty="0" err="1">
                <a:latin typeface="Consolas" panose="020B0609020204030204" pitchFamily="49" charset="0"/>
              </a:rPr>
              <a:t>safeB</a:t>
            </a:r>
            <a:r>
              <a:rPr lang="en-US" sz="1600" dirty="0">
                <a:latin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</a:rPr>
              <a:t>safeA</a:t>
            </a:r>
            <a:r>
              <a:rPr lang="en-US" sz="1600" dirty="0">
                <a:latin typeface="Consolas" panose="020B0609020204030204" pitchFamily="49" charset="0"/>
              </a:rPr>
              <a:t>, 20);</a:t>
            </a:r>
          </a:p>
        </p:txBody>
      </p:sp>
    </p:spTree>
    <p:extLst>
      <p:ext uri="{BB962C8B-B14F-4D97-AF65-F5344CB8AC3E}">
        <p14:creationId xmlns:p14="http://schemas.microsoft.com/office/powerpoint/2010/main" val="1823070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Исключения из потоков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3988" y="2527300"/>
            <a:ext cx="512191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throw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runtime_error</a:t>
            </a:r>
            <a:r>
              <a:rPr lang="en-US" sz="1600" dirty="0">
                <a:latin typeface="Consolas" panose="020B0609020204030204" pitchFamily="49" charset="0"/>
              </a:rPr>
              <a:t>("some failure");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main()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 </a:t>
            </a:r>
            <a:r>
              <a:rPr lang="en-US" sz="1600" dirty="0" err="1">
                <a:latin typeface="Consolas" panose="020B0609020204030204" pitchFamily="49" charset="0"/>
              </a:rPr>
              <a:t>th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th.join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725458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Исключения из потоков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3988" y="2527300"/>
            <a:ext cx="545854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 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Лучше не надо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throw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runtime_error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("some failure");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main()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 </a:t>
            </a:r>
            <a:r>
              <a:rPr lang="en-US" sz="1600" dirty="0" err="1">
                <a:latin typeface="Consolas" panose="020B0609020204030204" pitchFamily="49" charset="0"/>
              </a:rPr>
              <a:t>th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th.join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200422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cs typeface="Arial" charset="0"/>
              </a:rPr>
              <a:t>Ограничения по времени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7590539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latin typeface="Consolas" panose="020B0609020204030204" pitchFamily="49" charset="0"/>
              </a:rPr>
              <a:t>std</a:t>
            </a:r>
            <a:r>
              <a:rPr lang="en-US" sz="1600" b="1" dirty="0">
                <a:latin typeface="Consolas" panose="020B0609020204030204" pitchFamily="49" charset="0"/>
              </a:rPr>
              <a:t>::</a:t>
            </a:r>
            <a:r>
              <a:rPr lang="en-US" sz="1600" b="1" dirty="0" err="1">
                <a:latin typeface="Consolas" panose="020B0609020204030204" pitchFamily="49" charset="0"/>
              </a:rPr>
              <a:t>this_thread</a:t>
            </a:r>
            <a:r>
              <a:rPr lang="en-US" sz="1600" b="1" dirty="0">
                <a:latin typeface="Consolas" panose="020B0609020204030204" pitchFamily="49" charset="0"/>
              </a:rPr>
              <a:t>::</a:t>
            </a:r>
            <a:r>
              <a:rPr lang="en-US" sz="1600" b="1" dirty="0" err="1">
                <a:latin typeface="Consolas" panose="020B0609020204030204" pitchFamily="49" charset="0"/>
              </a:rPr>
              <a:t>sleep_for</a:t>
            </a:r>
            <a:r>
              <a:rPr lang="en-US" sz="1600" dirty="0">
                <a:latin typeface="Consolas" panose="020B0609020204030204" pitchFamily="49" charset="0"/>
              </a:rPr>
              <a:t>(duration);</a:t>
            </a:r>
          </a:p>
          <a:p>
            <a:r>
              <a:rPr lang="en-US" sz="1600" b="1" dirty="0" err="1">
                <a:latin typeface="Consolas" panose="020B0609020204030204" pitchFamily="49" charset="0"/>
              </a:rPr>
              <a:t>std</a:t>
            </a:r>
            <a:r>
              <a:rPr lang="en-US" sz="1600" b="1" dirty="0">
                <a:latin typeface="Consolas" panose="020B0609020204030204" pitchFamily="49" charset="0"/>
              </a:rPr>
              <a:t>::</a:t>
            </a:r>
            <a:r>
              <a:rPr lang="en-US" sz="1600" b="1" dirty="0" err="1">
                <a:latin typeface="Consolas" panose="020B0609020204030204" pitchFamily="49" charset="0"/>
              </a:rPr>
              <a:t>this_thread</a:t>
            </a:r>
            <a:r>
              <a:rPr lang="en-US" sz="1600" b="1" dirty="0">
                <a:latin typeface="Consolas" panose="020B0609020204030204" pitchFamily="49" charset="0"/>
              </a:rPr>
              <a:t>::</a:t>
            </a:r>
            <a:r>
              <a:rPr lang="en-US" sz="1600" b="1" dirty="0" err="1">
                <a:latin typeface="Consolas" panose="020B0609020204030204" pitchFamily="49" charset="0"/>
              </a:rPr>
              <a:t>sleep_until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time_point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timed_mutex</a:t>
            </a:r>
            <a:r>
              <a:rPr lang="ru-RU" sz="1600" dirty="0">
                <a:latin typeface="Consolas" panose="020B0609020204030204" pitchFamily="49" charset="0"/>
              </a:rPr>
              <a:t>.</a:t>
            </a:r>
            <a:r>
              <a:rPr lang="en-US" sz="1600" b="1" dirty="0" err="1">
                <a:latin typeface="Consolas" panose="020B0609020204030204" pitchFamily="49" charset="0"/>
              </a:rPr>
              <a:t>try_lock_for</a:t>
            </a:r>
            <a:r>
              <a:rPr lang="en-US" sz="1600" dirty="0">
                <a:latin typeface="Consolas" panose="020B0609020204030204" pitchFamily="49" charset="0"/>
              </a:rPr>
              <a:t>(duration);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timed_mutex.</a:t>
            </a:r>
            <a:r>
              <a:rPr lang="en-US" sz="1600" b="1" dirty="0" err="1">
                <a:latin typeface="Consolas" panose="020B0609020204030204" pitchFamily="49" charset="0"/>
              </a:rPr>
              <a:t>try_lock_until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time_point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unique_lock.</a:t>
            </a:r>
            <a:r>
              <a:rPr lang="en-US" sz="1600" b="1" dirty="0" err="1">
                <a:latin typeface="Consolas" panose="020B0609020204030204" pitchFamily="49" charset="0"/>
              </a:rPr>
              <a:t>try_lock_for</a:t>
            </a:r>
            <a:r>
              <a:rPr lang="en-US" sz="1600" dirty="0">
                <a:latin typeface="Consolas" panose="020B0609020204030204" pitchFamily="49" charset="0"/>
              </a:rPr>
              <a:t>(duration);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unique_lock.</a:t>
            </a:r>
            <a:r>
              <a:rPr lang="en-US" sz="1600" b="1" dirty="0" err="1">
                <a:latin typeface="Consolas" panose="020B0609020204030204" pitchFamily="49" charset="0"/>
              </a:rPr>
              <a:t>try_lock_until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time_point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condition_variable.</a:t>
            </a:r>
            <a:r>
              <a:rPr lang="en-US" sz="1600" b="1" dirty="0" err="1">
                <a:latin typeface="Consolas" panose="020B0609020204030204" pitchFamily="49" charset="0"/>
              </a:rPr>
              <a:t>wait_for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unique_lock</a:t>
            </a:r>
            <a:r>
              <a:rPr lang="en-US" sz="1600" dirty="0">
                <a:latin typeface="Consolas" panose="020B0609020204030204" pitchFamily="49" charset="0"/>
              </a:rPr>
              <a:t>, duration, condition);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condition_variable.</a:t>
            </a:r>
            <a:r>
              <a:rPr lang="en-US" sz="1600" b="1" dirty="0" err="1">
                <a:latin typeface="Consolas" panose="020B0609020204030204" pitchFamily="49" charset="0"/>
              </a:rPr>
              <a:t>wait_until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unique_lock</a:t>
            </a:r>
            <a:r>
              <a:rPr lang="en-US" sz="1600" dirty="0">
                <a:latin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</a:rPr>
              <a:t>time_point</a:t>
            </a:r>
            <a:r>
              <a:rPr lang="en-US" sz="1600" dirty="0">
                <a:latin typeface="Consolas" panose="020B0609020204030204" pitchFamily="49" charset="0"/>
              </a:rPr>
              <a:t>, condition);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condition_variable.</a:t>
            </a:r>
            <a:r>
              <a:rPr lang="en-US" sz="16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wait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unique_lock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condition_variable.</a:t>
            </a:r>
            <a:r>
              <a:rPr lang="en-US" sz="16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wait_for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unique_lock</a:t>
            </a:r>
            <a:r>
              <a:rPr lang="en-US" sz="1600" dirty="0">
                <a:latin typeface="Consolas" panose="020B0609020204030204" pitchFamily="49" charset="0"/>
              </a:rPr>
              <a:t>, duration);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condition_variable.</a:t>
            </a:r>
            <a:r>
              <a:rPr lang="en-US" sz="16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wait_until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unique_lock</a:t>
            </a:r>
            <a:r>
              <a:rPr lang="en-US" sz="1600" dirty="0">
                <a:latin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</a:rPr>
              <a:t>time_point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4264614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Дополнительно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3988" y="2527300"/>
            <a:ext cx="770275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recursive_mutex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rm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Может быть заблокирован несколько раз из одного и того же потока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recursive_timed_mutex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rtm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recursive_mutex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+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timed_mutex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this_thread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get_id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Системный идентификатор потока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this_thread</a:t>
            </a:r>
            <a:r>
              <a:rPr lang="en-US" sz="1600" dirty="0">
                <a:latin typeface="Consolas" panose="020B0609020204030204" pitchFamily="49" charset="0"/>
              </a:rPr>
              <a:t>::yield();</a:t>
            </a:r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Возможно, отдает управление другим потокам</a:t>
            </a:r>
          </a:p>
          <a:p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// А возможно и нет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3884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6868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endParaRPr lang="en-US" sz="4000" b="1" dirty="0">
              <a:latin typeface="+mj-lt"/>
              <a:ea typeface="+mj-ea"/>
              <a:cs typeface="Arial" charset="0"/>
            </a:endParaRPr>
          </a:p>
        </p:txBody>
      </p:sp>
      <p:sp>
        <p:nvSpPr>
          <p:cNvPr id="3080" name="Rectangle 12"/>
          <p:cNvSpPr>
            <a:spLocks noChangeArrowheads="1"/>
          </p:cNvSpPr>
          <p:nvPr/>
        </p:nvSpPr>
        <p:spPr bwMode="auto">
          <a:xfrm>
            <a:off x="374650" y="3161030"/>
            <a:ext cx="8352661" cy="1608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spcAft>
                <a:spcPts val="300"/>
              </a:spcAft>
            </a:pPr>
            <a:r>
              <a:rPr lang="ru-RU" sz="4800" b="1" dirty="0"/>
              <a:t>Асинхронное</a:t>
            </a:r>
          </a:p>
          <a:p>
            <a:pPr algn="ctr">
              <a:spcAft>
                <a:spcPts val="300"/>
              </a:spcAft>
            </a:pPr>
            <a:r>
              <a:rPr lang="ru-RU" sz="4800" b="1" dirty="0"/>
              <a:t>программирование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10511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Что такое процесс и поток?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graphicFrame>
        <p:nvGraphicFramePr>
          <p:cNvPr id="14" name="Diagram 13"/>
          <p:cNvGraphicFramePr/>
          <p:nvPr>
            <p:extLst>
              <p:ext uri="{D42A27DB-BD31-4B8C-83A1-F6EECF244321}">
                <p14:modId xmlns:p14="http://schemas.microsoft.com/office/powerpoint/2010/main" val="1765354408"/>
              </p:ext>
            </p:extLst>
          </p:nvPr>
        </p:nvGraphicFramePr>
        <p:xfrm>
          <a:off x="254000" y="2527300"/>
          <a:ext cx="8747156" cy="3859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6493111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cs typeface="Arial" charset="0"/>
              </a:rPr>
              <a:t>Синхронное программирование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489749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double integrate(Range range) { ... }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1.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Передать исходные данные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2.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Вызвать функцию</a:t>
            </a: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3.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Сохранить результат работы функции</a:t>
            </a:r>
          </a:p>
          <a:p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dest</a:t>
            </a:r>
            <a:r>
              <a:rPr lang="en-US" sz="1600" dirty="0">
                <a:latin typeface="Consolas" panose="020B0609020204030204" pitchFamily="49" charset="0"/>
              </a:rPr>
              <a:t>-&gt;result = integrate(</a:t>
            </a:r>
            <a:r>
              <a:rPr lang="en-US" sz="1600" dirty="0" err="1">
                <a:latin typeface="Consolas" panose="020B0609020204030204" pitchFamily="49" charset="0"/>
              </a:rPr>
              <a:t>src</a:t>
            </a:r>
            <a:r>
              <a:rPr lang="en-US" sz="1600" dirty="0">
                <a:latin typeface="Consolas" panose="020B0609020204030204" pitchFamily="49" charset="0"/>
              </a:rPr>
              <a:t>-&gt;</a:t>
            </a:r>
            <a:r>
              <a:rPr lang="en-US" sz="1600" dirty="0" err="1">
                <a:latin typeface="Consolas" panose="020B0609020204030204" pitchFamily="49" charset="0"/>
              </a:rPr>
              <a:t>GetRange</a:t>
            </a:r>
            <a:r>
              <a:rPr lang="en-US" sz="1600" dirty="0">
                <a:latin typeface="Consolas" panose="020B0609020204030204" pitchFamily="49" charset="0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12528264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cs typeface="Arial" charset="0"/>
              </a:rPr>
              <a:t>Асинхронное программирование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6019597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double integrate(Range range) { ... }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3.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Сохранить результат работы функции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1.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Передать исходные данные</a:t>
            </a: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2.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Вызвать функцию</a:t>
            </a:r>
          </a:p>
          <a:p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dest</a:t>
            </a:r>
            <a:r>
              <a:rPr lang="en-US" sz="1600" dirty="0">
                <a:latin typeface="Consolas" panose="020B0609020204030204" pitchFamily="49" charset="0"/>
              </a:rPr>
              <a:t>-&gt;result =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/*..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*/</a:t>
            </a:r>
            <a:endParaRPr lang="ru-RU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latin typeface="Consolas" panose="020B0609020204030204" pitchFamily="49" charset="0"/>
              </a:rPr>
              <a:t>...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 Прошло время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...</a:t>
            </a:r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          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/*...*/</a:t>
            </a:r>
            <a:r>
              <a:rPr lang="en-US" sz="1600" dirty="0">
                <a:latin typeface="Consolas" panose="020B0609020204030204" pitchFamily="49" charset="0"/>
              </a:rPr>
              <a:t> = integrate(</a:t>
            </a:r>
            <a:r>
              <a:rPr lang="en-US" sz="1600" dirty="0" err="1">
                <a:latin typeface="Consolas" panose="020B0609020204030204" pitchFamily="49" charset="0"/>
              </a:rPr>
              <a:t>src</a:t>
            </a:r>
            <a:r>
              <a:rPr lang="en-US" sz="1600" dirty="0">
                <a:latin typeface="Consolas" panose="020B0609020204030204" pitchFamily="49" charset="0"/>
              </a:rPr>
              <a:t>-&gt;</a:t>
            </a:r>
            <a:r>
              <a:rPr lang="en-US" sz="1600" dirty="0" err="1">
                <a:latin typeface="Consolas" panose="020B0609020204030204" pitchFamily="49" charset="0"/>
              </a:rPr>
              <a:t>GetRange</a:t>
            </a:r>
            <a:r>
              <a:rPr lang="en-US" sz="1600" dirty="0">
                <a:latin typeface="Consolas" panose="020B0609020204030204" pitchFamily="49" charset="0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22142726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::future &amp; </a:t>
            </a: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::promise</a:t>
            </a:r>
            <a:endParaRPr lang="ru-RU" sz="4000" b="1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7253909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double integrate(Range range) { ... }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3.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Сохранить результат работы функции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1.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Передать исходные данные</a:t>
            </a: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2.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Вызвать функцию</a:t>
            </a:r>
          </a:p>
          <a:p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dest</a:t>
            </a:r>
            <a:r>
              <a:rPr lang="en-US" sz="1600" dirty="0">
                <a:latin typeface="Consolas" panose="020B0609020204030204" pitchFamily="49" charset="0"/>
              </a:rPr>
              <a:t>-&gt;result =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/*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::future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*/</a:t>
            </a:r>
            <a:endParaRPr lang="ru-RU" sz="16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latin typeface="Consolas" panose="020B0609020204030204" pitchFamily="49" charset="0"/>
              </a:rPr>
              <a:t>...</a:t>
            </a:r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 Прошло время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...</a:t>
            </a:r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              /*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::promise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*/</a:t>
            </a:r>
            <a:r>
              <a:rPr lang="en-US" sz="1600" dirty="0">
                <a:latin typeface="Consolas" panose="020B0609020204030204" pitchFamily="49" charset="0"/>
              </a:rPr>
              <a:t> = integrate(</a:t>
            </a:r>
            <a:r>
              <a:rPr lang="en-US" sz="1600" dirty="0" err="1">
                <a:latin typeface="Consolas" panose="020B0609020204030204" pitchFamily="49" charset="0"/>
              </a:rPr>
              <a:t>src</a:t>
            </a:r>
            <a:r>
              <a:rPr lang="en-US" sz="1600" dirty="0">
                <a:latin typeface="Consolas" panose="020B0609020204030204" pitchFamily="49" charset="0"/>
              </a:rPr>
              <a:t>-&gt;</a:t>
            </a:r>
            <a:r>
              <a:rPr lang="en-US" sz="1600" dirty="0" err="1">
                <a:latin typeface="Consolas" panose="020B0609020204030204" pitchFamily="49" charset="0"/>
              </a:rPr>
              <a:t>GetRange</a:t>
            </a:r>
            <a:r>
              <a:rPr lang="en-US" sz="1600" dirty="0">
                <a:latin typeface="Consolas" panose="020B0609020204030204" pitchFamily="49" charset="0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4245135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::future &amp; </a:t>
            </a: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::promise</a:t>
            </a:r>
            <a:endParaRPr lang="ru-RU" sz="4000" b="1" dirty="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6692858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// Поток 1                    // Поток 2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::future&lt;double&gt; input; 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::promise&lt;double&gt; output;</a:t>
            </a: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Инициализация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(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обычно делается перед запуском Потока 2)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                   input</a:t>
            </a:r>
            <a:r>
              <a:rPr lang="ru-RU" sz="16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= </a:t>
            </a:r>
            <a:r>
              <a:rPr lang="en-US" sz="1600" dirty="0" err="1">
                <a:latin typeface="Consolas" panose="020B0609020204030204" pitchFamily="49" charset="0"/>
              </a:rPr>
              <a:t>output.get_future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// ... работа Потока 1 ...    // ... работа Потока 2 ...</a:t>
            </a:r>
          </a:p>
          <a:p>
            <a:endParaRPr lang="ru-RU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Получение результата       // Отправка результата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double result = </a:t>
            </a:r>
            <a:r>
              <a:rPr lang="en-US" sz="1600" dirty="0" err="1">
                <a:latin typeface="Consolas" panose="020B0609020204030204" pitchFamily="49" charset="0"/>
              </a:rPr>
              <a:t>input.get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  <a:r>
              <a:rPr lang="ru-RU" sz="1600" dirty="0">
                <a:latin typeface="Consolas" panose="020B0609020204030204" pitchFamily="49" charset="0"/>
              </a:rPr>
              <a:t>  </a:t>
            </a:r>
            <a:r>
              <a:rPr lang="en-US" sz="1600" dirty="0" err="1">
                <a:latin typeface="Consolas" panose="020B0609020204030204" pitchFamily="49" charset="0"/>
              </a:rPr>
              <a:t>output.set_value</a:t>
            </a:r>
            <a:r>
              <a:rPr lang="en-US" sz="1600" dirty="0">
                <a:latin typeface="Consolas" panose="020B0609020204030204" pitchFamily="49" charset="0"/>
              </a:rPr>
              <a:t>(12.98);</a:t>
            </a:r>
          </a:p>
          <a:p>
            <a:endParaRPr lang="en-US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0036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::future &amp; </a:t>
            </a: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::promise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8151590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factorial(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n) { ... }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</a:t>
            </a:r>
            <a:r>
              <a:rPr lang="en-US" sz="1600" dirty="0" err="1">
                <a:latin typeface="Consolas" panose="020B0609020204030204" pitchFamily="49" charset="0"/>
              </a:rPr>
              <a:t>fu</a:t>
            </a:r>
            <a:r>
              <a:rPr lang="ru-RU" sz="1600" dirty="0">
                <a:latin typeface="Consolas" panose="020B0609020204030204" pitchFamily="49" charset="0"/>
              </a:rPr>
              <a:t>1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async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::launch::</a:t>
            </a:r>
            <a:r>
              <a:rPr lang="en-US" sz="1600" dirty="0" err="1">
                <a:latin typeface="Consolas" panose="020B0609020204030204" pitchFamily="49" charset="0"/>
              </a:rPr>
              <a:t>async</a:t>
            </a:r>
            <a:r>
              <a:rPr lang="en-US" sz="1600" dirty="0">
                <a:latin typeface="Consolas" panose="020B0609020204030204" pitchFamily="49" charset="0"/>
              </a:rPr>
              <a:t>, factorial, 4);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...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Факториал вычисляется прямо сейчас в другом потоке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x</a:t>
            </a:r>
            <a:r>
              <a:rPr lang="ru-RU" sz="1600" dirty="0">
                <a:latin typeface="Consolas" panose="020B0609020204030204" pitchFamily="49" charset="0"/>
              </a:rPr>
              <a:t>1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fu</a:t>
            </a:r>
            <a:r>
              <a:rPr lang="ru-RU" sz="1600" dirty="0">
                <a:latin typeface="Consolas" panose="020B0609020204030204" pitchFamily="49" charset="0"/>
              </a:rPr>
              <a:t>1</a:t>
            </a:r>
            <a:r>
              <a:rPr lang="en-US" sz="1600" dirty="0">
                <a:latin typeface="Consolas" panose="020B0609020204030204" pitchFamily="49" charset="0"/>
              </a:rPr>
              <a:t>.get();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Поток завершен, результат получен</a:t>
            </a:r>
          </a:p>
          <a:p>
            <a:endParaRPr lang="ru-RU" sz="1600" dirty="0">
              <a:latin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</a:t>
            </a:r>
            <a:r>
              <a:rPr lang="en-US" sz="1600" dirty="0" err="1">
                <a:latin typeface="Consolas" panose="020B0609020204030204" pitchFamily="49" charset="0"/>
              </a:rPr>
              <a:t>fu</a:t>
            </a:r>
            <a:r>
              <a:rPr lang="ru-RU" sz="1600" dirty="0">
                <a:latin typeface="Consolas" panose="020B0609020204030204" pitchFamily="49" charset="0"/>
              </a:rPr>
              <a:t>2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async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::launch::deferred, factorial, 4);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...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Никаких дополнительных потоков не создано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x</a:t>
            </a:r>
            <a:r>
              <a:rPr lang="ru-RU" sz="1600" dirty="0">
                <a:latin typeface="Consolas" panose="020B0609020204030204" pitchFamily="49" charset="0"/>
              </a:rPr>
              <a:t>2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fu</a:t>
            </a:r>
            <a:r>
              <a:rPr lang="ru-RU" sz="1600" dirty="0">
                <a:latin typeface="Consolas" panose="020B0609020204030204" pitchFamily="49" charset="0"/>
              </a:rPr>
              <a:t>2</a:t>
            </a:r>
            <a:r>
              <a:rPr lang="en-US" sz="1600" dirty="0">
                <a:latin typeface="Consolas" panose="020B0609020204030204" pitchFamily="49" charset="0"/>
              </a:rPr>
              <a:t>.get();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Факториал вычисляется здесь</a:t>
            </a:r>
          </a:p>
          <a:p>
            <a:endParaRPr lang="ru-RU" sz="1600" dirty="0">
              <a:latin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</a:t>
            </a:r>
            <a:r>
              <a:rPr lang="en-US" sz="1600" dirty="0" err="1">
                <a:latin typeface="Consolas" panose="020B0609020204030204" pitchFamily="49" charset="0"/>
              </a:rPr>
              <a:t>fu</a:t>
            </a:r>
            <a:r>
              <a:rPr lang="ru-RU" sz="1600" dirty="0">
                <a:latin typeface="Consolas" panose="020B0609020204030204" pitchFamily="49" charset="0"/>
              </a:rPr>
              <a:t>3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async</a:t>
            </a:r>
            <a:r>
              <a:rPr lang="en-US" sz="1600" dirty="0">
                <a:latin typeface="Consolas" panose="020B0609020204030204" pitchFamily="49" charset="0"/>
              </a:rPr>
              <a:t>(factorial, 4);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...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Одно из двух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x</a:t>
            </a:r>
            <a:r>
              <a:rPr lang="ru-RU" sz="1600" dirty="0">
                <a:latin typeface="Consolas" panose="020B0609020204030204" pitchFamily="49" charset="0"/>
              </a:rPr>
              <a:t>3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fu</a:t>
            </a:r>
            <a:r>
              <a:rPr lang="ru-RU" sz="1600" dirty="0">
                <a:latin typeface="Consolas" panose="020B0609020204030204" pitchFamily="49" charset="0"/>
              </a:rPr>
              <a:t>3</a:t>
            </a:r>
            <a:r>
              <a:rPr lang="en-US" sz="1600" dirty="0">
                <a:latin typeface="Consolas" panose="020B0609020204030204" pitchFamily="49" charset="0"/>
              </a:rPr>
              <a:t>.get();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Но здесь результат будет в любом случае</a:t>
            </a:r>
          </a:p>
        </p:txBody>
      </p:sp>
    </p:spTree>
    <p:extLst>
      <p:ext uri="{BB962C8B-B14F-4D97-AF65-F5344CB8AC3E}">
        <p14:creationId xmlns:p14="http://schemas.microsoft.com/office/powerpoint/2010/main" val="24583605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::future &amp; </a:t>
            </a: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::promise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8488221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factorial(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n)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...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if (n &lt; 0)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</a:t>
            </a:r>
            <a:r>
              <a:rPr lang="ru-RU" sz="16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throw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runtime_error</a:t>
            </a:r>
            <a:r>
              <a:rPr lang="en-US" sz="1600" dirty="0">
                <a:latin typeface="Consolas" panose="020B0609020204030204" pitchFamily="49" charset="0"/>
              </a:rPr>
              <a:t>(“n is negative!”);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...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ru-RU" sz="1600" dirty="0">
              <a:latin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</a:t>
            </a:r>
            <a:r>
              <a:rPr lang="en-US" sz="1600" dirty="0" err="1">
                <a:latin typeface="Consolas" panose="020B0609020204030204" pitchFamily="49" charset="0"/>
              </a:rPr>
              <a:t>fu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async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::launch::</a:t>
            </a:r>
            <a:r>
              <a:rPr lang="en-US" sz="1600" dirty="0" err="1">
                <a:latin typeface="Consolas" panose="020B0609020204030204" pitchFamily="49" charset="0"/>
              </a:rPr>
              <a:t>async</a:t>
            </a:r>
            <a:r>
              <a:rPr lang="en-US" sz="1600" dirty="0">
                <a:latin typeface="Consolas" panose="020B0609020204030204" pitchFamily="49" charset="0"/>
              </a:rPr>
              <a:t>, factorial, n);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x = </a:t>
            </a:r>
            <a:r>
              <a:rPr lang="en-US" sz="1600" dirty="0" err="1">
                <a:latin typeface="Consolas" panose="020B0609020204030204" pitchFamily="49" charset="0"/>
              </a:rPr>
              <a:t>fu.get</a:t>
            </a:r>
            <a:r>
              <a:rPr lang="en-US" sz="1600" dirty="0">
                <a:latin typeface="Consolas" panose="020B0609020204030204" pitchFamily="49" charset="0"/>
              </a:rPr>
              <a:t>();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Либо будет получен результат, либо вылетит исключение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future::get()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можно вызвать лишь один раз</a:t>
            </a:r>
          </a:p>
        </p:txBody>
      </p:sp>
    </p:spTree>
    <p:extLst>
      <p:ext uri="{BB962C8B-B14F-4D97-AF65-F5344CB8AC3E}">
        <p14:creationId xmlns:p14="http://schemas.microsoft.com/office/powerpoint/2010/main" val="37794283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::future &amp; </a:t>
            </a: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::promise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815159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increment(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a)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return </a:t>
            </a:r>
            <a:r>
              <a:rPr lang="en-US" sz="1600" dirty="0" err="1">
                <a:latin typeface="Consolas" panose="020B0609020204030204" pitchFamily="49" charset="0"/>
              </a:rPr>
              <a:t>a.get</a:t>
            </a:r>
            <a:r>
              <a:rPr lang="en-US" sz="1600" dirty="0">
                <a:latin typeface="Consolas" panose="020B0609020204030204" pitchFamily="49" charset="0"/>
              </a:rPr>
              <a:t>() + 1;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main()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::promise&lt;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p;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fa = </a:t>
            </a:r>
            <a:r>
              <a:rPr lang="en-US" sz="1600" dirty="0" err="1">
                <a:latin typeface="Consolas" panose="020B0609020204030204" pitchFamily="49" charset="0"/>
              </a:rPr>
              <a:t>p.get_future</a:t>
            </a:r>
            <a:r>
              <a:rPr lang="en-US" sz="1600" dirty="0">
                <a:latin typeface="Consolas" panose="020B0609020204030204" pitchFamily="49" charset="0"/>
              </a:rPr>
              <a:t>();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 Может быть вызвано лишь раз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fb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async</a:t>
            </a:r>
            <a:r>
              <a:rPr lang="en-US" sz="1600" dirty="0">
                <a:latin typeface="Consolas" panose="020B0609020204030204" pitchFamily="49" charset="0"/>
              </a:rPr>
              <a:t>(increment, </a:t>
            </a:r>
            <a:r>
              <a:rPr lang="en-US" sz="1600" b="1" dirty="0" err="1">
                <a:latin typeface="Consolas" panose="020B0609020204030204" pitchFamily="49" charset="0"/>
              </a:rPr>
              <a:t>std</a:t>
            </a:r>
            <a:r>
              <a:rPr lang="en-US" sz="1600" b="1" dirty="0">
                <a:latin typeface="Consolas" panose="020B0609020204030204" pitchFamily="49" charset="0"/>
              </a:rPr>
              <a:t>::move</a:t>
            </a:r>
            <a:r>
              <a:rPr lang="en-US" sz="1600" dirty="0">
                <a:latin typeface="Consolas" panose="020B0609020204030204" pitchFamily="49" charset="0"/>
              </a:rPr>
              <a:t>(fa));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b =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fb.get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(); 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Этот вызов зависнет!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p.</a:t>
            </a:r>
            <a:r>
              <a:rPr lang="en-US" sz="1600" b="1" dirty="0" err="1">
                <a:latin typeface="Consolas" panose="020B0609020204030204" pitchFamily="49" charset="0"/>
              </a:rPr>
              <a:t>set_value</a:t>
            </a:r>
            <a:r>
              <a:rPr lang="en-US" sz="1600" dirty="0">
                <a:latin typeface="Consolas" panose="020B0609020204030204" pitchFamily="49" charset="0"/>
              </a:rPr>
              <a:t>(5);</a:t>
            </a:r>
            <a:endParaRPr lang="ru-RU" sz="1600" dirty="0">
              <a:latin typeface="Consolas" panose="020B0609020204030204" pitchFamily="49" charset="0"/>
            </a:endParaRPr>
          </a:p>
          <a:p>
            <a:r>
              <a:rPr lang="ru-RU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b = </a:t>
            </a:r>
            <a:r>
              <a:rPr lang="en-US" sz="1600" dirty="0" err="1">
                <a:latin typeface="Consolas" panose="020B0609020204030204" pitchFamily="49" charset="0"/>
              </a:rPr>
              <a:t>fb.get</a:t>
            </a:r>
            <a:r>
              <a:rPr lang="en-US" sz="1600" dirty="0">
                <a:latin typeface="Consolas" panose="020B0609020204030204" pitchFamily="49" charset="0"/>
              </a:rPr>
              <a:t>();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b == 6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527210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::future &amp; </a:t>
            </a: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::promise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815159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increment(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a)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return </a:t>
            </a:r>
            <a:r>
              <a:rPr lang="en-US" sz="1600" dirty="0" err="1">
                <a:latin typeface="Consolas" panose="020B0609020204030204" pitchFamily="49" charset="0"/>
              </a:rPr>
              <a:t>a.get</a:t>
            </a:r>
            <a:r>
              <a:rPr lang="en-US" sz="1600" dirty="0">
                <a:latin typeface="Consolas" panose="020B0609020204030204" pitchFamily="49" charset="0"/>
              </a:rPr>
              <a:t>() + 1;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main()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::promise&lt;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p;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fa = </a:t>
            </a:r>
            <a:r>
              <a:rPr lang="en-US" sz="1600" dirty="0" err="1">
                <a:latin typeface="Consolas" panose="020B0609020204030204" pitchFamily="49" charset="0"/>
              </a:rPr>
              <a:t>p.get_future</a:t>
            </a:r>
            <a:r>
              <a:rPr lang="en-US" sz="1600" dirty="0">
                <a:latin typeface="Consolas" panose="020B0609020204030204" pitchFamily="49" charset="0"/>
              </a:rPr>
              <a:t>();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 Может быть вызвано лишь раз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fb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async</a:t>
            </a:r>
            <a:r>
              <a:rPr lang="en-US" sz="1600" dirty="0">
                <a:latin typeface="Consolas" panose="020B0609020204030204" pitchFamily="49" charset="0"/>
              </a:rPr>
              <a:t>(increment,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::move(fa));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p.</a:t>
            </a:r>
            <a:r>
              <a:rPr lang="en-US" sz="1600" b="1" dirty="0" err="1">
                <a:latin typeface="Consolas" panose="020B0609020204030204" pitchFamily="49" charset="0"/>
              </a:rPr>
              <a:t>set_exception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latin typeface="Consolas" panose="020B0609020204030204" pitchFamily="49" charset="0"/>
              </a:rPr>
              <a:t>std</a:t>
            </a:r>
            <a:r>
              <a:rPr lang="en-US" sz="1600" b="1" dirty="0">
                <a:latin typeface="Consolas" panose="020B0609020204030204" pitchFamily="49" charset="0"/>
              </a:rPr>
              <a:t>::</a:t>
            </a:r>
            <a:r>
              <a:rPr lang="en-US" sz="1600" b="1" dirty="0" err="1">
                <a:latin typeface="Consolas" panose="020B0609020204030204" pitchFamily="49" charset="0"/>
              </a:rPr>
              <a:t>make_exception_ptr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runtime_error</a:t>
            </a:r>
            <a:r>
              <a:rPr lang="en-US" sz="1600" dirty="0">
                <a:latin typeface="Consolas" panose="020B0609020204030204" pitchFamily="49" charset="0"/>
              </a:rPr>
              <a:t>("Not going to keep promise")));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b = </a:t>
            </a:r>
            <a:r>
              <a:rPr lang="en-US" sz="1600" dirty="0" err="1">
                <a:latin typeface="Consolas" panose="020B0609020204030204" pitchFamily="49" charset="0"/>
              </a:rPr>
              <a:t>fb.get</a:t>
            </a:r>
            <a:r>
              <a:rPr lang="en-US" sz="1600" dirty="0">
                <a:latin typeface="Consolas" panose="020B0609020204030204" pitchFamily="49" charset="0"/>
              </a:rPr>
              <a:t>();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Будет выброшено исключение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236896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std</a:t>
            </a:r>
            <a:r>
              <a:rPr lang="en-US" sz="4000" b="1" dirty="0">
                <a:solidFill>
                  <a:schemeClr val="bg1"/>
                </a:solidFill>
                <a:cs typeface="Arial" charset="0"/>
              </a:rPr>
              <a:t>::</a:t>
            </a:r>
            <a:r>
              <a:rPr lang="en-US" sz="4000" b="1" dirty="0" err="1">
                <a:solidFill>
                  <a:schemeClr val="bg1"/>
                </a:solidFill>
                <a:cs typeface="Arial" charset="0"/>
              </a:rPr>
              <a:t>shared_future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893706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increment(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shared_future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a)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return </a:t>
            </a:r>
            <a:r>
              <a:rPr lang="en-US" sz="1600" dirty="0" err="1">
                <a:latin typeface="Consolas" panose="020B0609020204030204" pitchFamily="49" charset="0"/>
              </a:rPr>
              <a:t>a.get</a:t>
            </a:r>
            <a:r>
              <a:rPr lang="en-US" sz="1600" dirty="0">
                <a:latin typeface="Consolas" panose="020B0609020204030204" pitchFamily="49" charset="0"/>
              </a:rPr>
              <a:t>() + 1;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main()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::promise&lt;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p;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f = </a:t>
            </a:r>
            <a:r>
              <a:rPr lang="en-US" sz="1600" dirty="0" err="1">
                <a:latin typeface="Consolas" panose="020B0609020204030204" pitchFamily="49" charset="0"/>
              </a:rPr>
              <a:t>p.get_future</a:t>
            </a:r>
            <a:r>
              <a:rPr lang="en-US" sz="1600" dirty="0">
                <a:latin typeface="Consolas" panose="020B0609020204030204" pitchFamily="49" charset="0"/>
              </a:rPr>
              <a:t>();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 Может быть вызвано лишь раз</a:t>
            </a:r>
          </a:p>
          <a:p>
            <a:r>
              <a:rPr lang="ru-RU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shared_future</a:t>
            </a:r>
            <a:r>
              <a:rPr lang="en-US" sz="1600" dirty="0"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sf = </a:t>
            </a:r>
            <a:r>
              <a:rPr lang="en-US" sz="1600" dirty="0" err="1">
                <a:latin typeface="Consolas" panose="020B0609020204030204" pitchFamily="49" charset="0"/>
              </a:rPr>
              <a:t>f.share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  <a:r>
              <a:rPr lang="ru-RU" sz="16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 Может быть вызвано лишь раз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ru-RU" sz="1600" dirty="0"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f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больше использовать нельзя!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</a:t>
            </a:r>
            <a:r>
              <a:rPr lang="en-US" sz="1600" dirty="0" err="1">
                <a:latin typeface="Consolas" panose="020B0609020204030204" pitchFamily="49" charset="0"/>
              </a:rPr>
              <a:t>fu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async</a:t>
            </a:r>
            <a:r>
              <a:rPr lang="en-US" sz="1600" dirty="0">
                <a:latin typeface="Consolas" panose="020B0609020204030204" pitchFamily="49" charset="0"/>
              </a:rPr>
              <a:t>(increment, sf);</a:t>
            </a:r>
            <a:r>
              <a:rPr lang="ru-RU" sz="16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sf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можно копировать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fu2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async</a:t>
            </a:r>
            <a:r>
              <a:rPr lang="en-US" sz="1600" dirty="0">
                <a:latin typeface="Consolas" panose="020B0609020204030204" pitchFamily="49" charset="0"/>
              </a:rPr>
              <a:t>(increment, sf); //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sf.get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()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можно вызвать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::future&lt;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&gt; fu3 =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async</a:t>
            </a:r>
            <a:r>
              <a:rPr lang="en-US" sz="1600" dirty="0">
                <a:latin typeface="Consolas" panose="020B0609020204030204" pitchFamily="49" charset="0"/>
              </a:rPr>
              <a:t>(increment, sf);</a:t>
            </a:r>
            <a:r>
              <a:rPr lang="ru-RU" sz="1600" dirty="0"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несколько раз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502009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cs typeface="Arial" charset="0"/>
              </a:rPr>
              <a:t>Ограничения по времени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624401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future.</a:t>
            </a:r>
            <a:r>
              <a:rPr lang="en-US" sz="1600" b="1" dirty="0" err="1">
                <a:latin typeface="Consolas" panose="020B0609020204030204" pitchFamily="49" charset="0"/>
              </a:rPr>
              <a:t>wait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future.</a:t>
            </a:r>
            <a:r>
              <a:rPr lang="en-US" sz="1600" b="1" dirty="0" err="1">
                <a:latin typeface="Consolas" panose="020B0609020204030204" pitchFamily="49" charset="0"/>
              </a:rPr>
              <a:t>wait_for</a:t>
            </a:r>
            <a:r>
              <a:rPr lang="en-US" sz="1600" dirty="0">
                <a:latin typeface="Consolas" panose="020B0609020204030204" pitchFamily="49" charset="0"/>
              </a:rPr>
              <a:t>(duration);</a:t>
            </a:r>
          </a:p>
          <a:p>
            <a:r>
              <a:rPr lang="en-US" sz="1600" dirty="0" err="1">
                <a:latin typeface="Consolas" panose="020B0609020204030204" pitchFamily="49" charset="0"/>
              </a:rPr>
              <a:t>future.</a:t>
            </a:r>
            <a:r>
              <a:rPr lang="en-US" sz="1600" b="1" dirty="0" err="1">
                <a:latin typeface="Consolas" panose="020B0609020204030204" pitchFamily="49" charset="0"/>
              </a:rPr>
              <a:t>wait_until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time_point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Проверить, что результат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future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уже готов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future.wait_for</a:t>
            </a:r>
            <a:r>
              <a:rPr lang="en-US" sz="1600" dirty="0">
                <a:latin typeface="Consolas" panose="020B0609020204030204" pitchFamily="49" charset="0"/>
              </a:rPr>
              <a:t>(0s) == </a:t>
            </a:r>
            <a:r>
              <a:rPr lang="en-US" sz="1600" dirty="0" err="1">
                <a:latin typeface="Consolas" panose="020B0609020204030204" pitchFamily="49" charset="0"/>
              </a:rPr>
              <a:t>future_status</a:t>
            </a:r>
            <a:r>
              <a:rPr lang="en-US" sz="1600" dirty="0">
                <a:latin typeface="Consolas" panose="020B0609020204030204" pitchFamily="49" charset="0"/>
              </a:rPr>
              <a:t>::ready</a:t>
            </a: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async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</a:rPr>
              <a:t>std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::launch::deferred) </a:t>
            </a:r>
            <a:r>
              <a:rPr lang="ru-RU" sz="1600" dirty="0">
                <a:solidFill>
                  <a:srgbClr val="FF0000"/>
                </a:solidFill>
                <a:latin typeface="Consolas" panose="020B0609020204030204" pitchFamily="49" charset="0"/>
              </a:rPr>
              <a:t>не готов никогда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!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881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Что такое процесс и поток?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4371AD-AC8E-6903-F35E-D1E5A9698A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808445"/>
              </p:ext>
            </p:extLst>
          </p:nvPr>
        </p:nvGraphicFramePr>
        <p:xfrm>
          <a:off x="153988" y="2527300"/>
          <a:ext cx="8836024" cy="32924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8012">
                  <a:extLst>
                    <a:ext uri="{9D8B030D-6E8A-4147-A177-3AD203B41FA5}">
                      <a16:colId xmlns:a16="http://schemas.microsoft.com/office/drawing/2014/main" val="4133311170"/>
                    </a:ext>
                  </a:extLst>
                </a:gridCol>
                <a:gridCol w="4418012">
                  <a:extLst>
                    <a:ext uri="{9D8B030D-6E8A-4147-A177-3AD203B41FA5}">
                      <a16:colId xmlns:a16="http://schemas.microsoft.com/office/drawing/2014/main" val="2532874780"/>
                    </a:ext>
                  </a:extLst>
                </a:gridCol>
              </a:tblGrid>
              <a:tr h="626591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Процесс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/>
                        <a:t>Поток</a:t>
                      </a:r>
                    </a:p>
                    <a:p>
                      <a:pPr algn="ctr"/>
                      <a:r>
                        <a:rPr lang="ru-RU" sz="2000" dirty="0"/>
                        <a:t>(в конкретном процессе)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23188"/>
                  </a:ext>
                </a:extLst>
              </a:tr>
              <a:tr h="735563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Содержит в себе страницы памяти со всеми данными и кодом, объекты операционной системы, контексты потоков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Для каждого потока выделяется свой собственный стек (в том числе локальные переменные) и</a:t>
                      </a:r>
                      <a:r>
                        <a:rPr lang="en-US" sz="1600" dirty="0"/>
                        <a:t> thread-local storage.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969345"/>
                  </a:ext>
                </a:extLst>
              </a:tr>
              <a:tr h="517618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Изолирован от других процессов операционной системы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Имеет практически неограниченный доступ к другим потокам </a:t>
                      </a:r>
                      <a:r>
                        <a:rPr lang="en-US" sz="1600" dirty="0"/>
                        <a:t>[</a:t>
                      </a:r>
                      <a:r>
                        <a:rPr lang="ru-RU" sz="1600" dirty="0"/>
                        <a:t>того же процесса</a:t>
                      </a:r>
                      <a:r>
                        <a:rPr lang="en-US" sz="1600" dirty="0"/>
                        <a:t>]</a:t>
                      </a:r>
                      <a:r>
                        <a:rPr lang="ru-RU" sz="1600" dirty="0"/>
                        <a:t>.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303036"/>
                  </a:ext>
                </a:extLst>
              </a:tr>
              <a:tr h="735563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Разные процессы не имеют доступ к общей памяти (кроме случаев, когда общая память была явно создана с помощью ОС)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Всем потокам </a:t>
                      </a:r>
                      <a:r>
                        <a:rPr lang="en-US" sz="1600" dirty="0"/>
                        <a:t>[</a:t>
                      </a:r>
                      <a:r>
                        <a:rPr lang="ru-RU" sz="1600" dirty="0"/>
                        <a:t>внутри одного процесса</a:t>
                      </a:r>
                      <a:r>
                        <a:rPr lang="en-US" sz="1600" dirty="0"/>
                        <a:t>] </a:t>
                      </a:r>
                      <a:r>
                        <a:rPr lang="ru-RU" sz="1600" dirty="0"/>
                        <a:t>доступна одна и та же память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307635"/>
                  </a:ext>
                </a:extLst>
              </a:tr>
              <a:tr h="366395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Разные процессы не имеют общего кода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/>
                        <a:t>Всем потокам доступен один и тот же код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67574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04629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6868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endParaRPr lang="en-US" sz="4000" b="1" dirty="0">
              <a:latin typeface="+mj-lt"/>
              <a:ea typeface="+mj-ea"/>
              <a:cs typeface="Arial" charset="0"/>
            </a:endParaRPr>
          </a:p>
        </p:txBody>
      </p:sp>
      <p:sp>
        <p:nvSpPr>
          <p:cNvPr id="3080" name="Rectangle 12"/>
          <p:cNvSpPr>
            <a:spLocks noChangeArrowheads="1"/>
          </p:cNvSpPr>
          <p:nvPr/>
        </p:nvSpPr>
        <p:spPr bwMode="auto">
          <a:xfrm>
            <a:off x="374650" y="3161030"/>
            <a:ext cx="835266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spcAft>
                <a:spcPts val="300"/>
              </a:spcAft>
            </a:pPr>
            <a:r>
              <a:rPr lang="ru-RU" sz="4800" b="1" dirty="0"/>
              <a:t>Итоги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724573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Зачем все это?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3988" y="2527300"/>
            <a:ext cx="871855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Горизонтальное масштабирование:</a:t>
            </a:r>
            <a:endParaRPr lang="en-US" sz="2000" dirty="0">
              <a:latin typeface="+mj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Более эффективное использование процессора для вычислительно сложных задач.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Отзывчивый интерфейс: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Приложение должно выполнять ресурсоемкие задачи, но при этом иметь отзывчивый пользовательский интерфейс.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>
                <a:latin typeface="+mj-lt"/>
              </a:rPr>
              <a:t>Работа с блокирующими </a:t>
            </a:r>
            <a:r>
              <a:rPr lang="en-US" sz="2000" dirty="0">
                <a:latin typeface="+mj-lt"/>
              </a:rPr>
              <a:t>API</a:t>
            </a:r>
            <a:r>
              <a:rPr lang="ru-RU" sz="2000" dirty="0">
                <a:latin typeface="+mj-lt"/>
              </a:rPr>
              <a:t> (сокеты, консоль, файлы).</a:t>
            </a:r>
          </a:p>
        </p:txBody>
      </p:sp>
    </p:spTree>
    <p:extLst>
      <p:ext uri="{BB962C8B-B14F-4D97-AF65-F5344CB8AC3E}">
        <p14:creationId xmlns:p14="http://schemas.microsoft.com/office/powerpoint/2010/main" val="28317852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13" descr="Photo_BuySell_mk_01.jpg"/>
          <p:cNvPicPr>
            <a:picLocks noChangeAspect="1"/>
          </p:cNvPicPr>
          <p:nvPr/>
        </p:nvPicPr>
        <p:blipFill>
          <a:blip r:embed="rId3" cstate="print"/>
          <a:srcRect l="12827" t="14038" r="19196" b="20088"/>
          <a:stretch>
            <a:fillRect/>
          </a:stretch>
        </p:blipFill>
        <p:spPr bwMode="auto">
          <a:xfrm>
            <a:off x="0" y="-590550"/>
            <a:ext cx="9144000" cy="5907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19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567113"/>
            <a:ext cx="9144000" cy="176212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latin typeface="Arial Narrow" pitchFamily="34" charset="0"/>
            </a:endParaRPr>
          </a:p>
        </p:txBody>
      </p:sp>
      <p:sp>
        <p:nvSpPr>
          <p:cNvPr id="8197" name="Title 1"/>
          <p:cNvSpPr>
            <a:spLocks noGrp="1"/>
          </p:cNvSpPr>
          <p:nvPr>
            <p:ph type="ctrTitle"/>
          </p:nvPr>
        </p:nvSpPr>
        <p:spPr>
          <a:xfrm>
            <a:off x="138113" y="3665538"/>
            <a:ext cx="8686800" cy="1470025"/>
          </a:xfrm>
        </p:spPr>
        <p:txBody>
          <a:bodyPr/>
          <a:lstStyle/>
          <a:p>
            <a:pPr algn="l"/>
            <a:r>
              <a:rPr lang="en-US" sz="8800">
                <a:solidFill>
                  <a:schemeClr val="bg1"/>
                </a:solidFill>
                <a:cs typeface="Arial" pitchFamily="34" charset="0"/>
              </a:rPr>
              <a:t>Q&amp;A</a:t>
            </a:r>
          </a:p>
        </p:txBody>
      </p:sp>
      <p:pic>
        <p:nvPicPr>
          <p:cNvPr id="8198" name="Picture 14" descr="cqg_logo_white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63525" y="6038850"/>
            <a:ext cx="1168400" cy="27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9" name="Picture 17" descr="cqg_logo_color_blackPlusRed.png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705725" y="6362700"/>
            <a:ext cx="1193800" cy="27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References</a:t>
            </a:r>
            <a:endParaRPr lang="ru-RU" sz="4000" b="1" dirty="0">
              <a:solidFill>
                <a:schemeClr val="bg1"/>
              </a:solidFill>
              <a:latin typeface="+mj-lt"/>
              <a:ea typeface="+mj-ea"/>
              <a:cs typeface="Arial" charset="0"/>
            </a:endParaRP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11" name="Rectangle 12"/>
          <p:cNvSpPr>
            <a:spLocks noChangeArrowheads="1"/>
          </p:cNvSpPr>
          <p:nvPr/>
        </p:nvSpPr>
        <p:spPr bwMode="auto">
          <a:xfrm>
            <a:off x="153988" y="2527300"/>
            <a:ext cx="8494712" cy="255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600" u="sng" dirty="0">
                <a:hlinkClick r:id="rId5"/>
              </a:rPr>
              <a:t>https</a:t>
            </a:r>
            <a:r>
              <a:rPr lang="ru-RU" sz="1600" u="sng" dirty="0">
                <a:hlinkClick r:id="rId5"/>
              </a:rPr>
              <a:t>://</a:t>
            </a:r>
            <a:r>
              <a:rPr lang="en-US" sz="1600" u="sng" dirty="0">
                <a:hlinkClick r:id="rId5"/>
              </a:rPr>
              <a:t>www</a:t>
            </a:r>
            <a:r>
              <a:rPr lang="ru-RU" sz="1600" u="sng" dirty="0">
                <a:hlinkClick r:id="rId5"/>
              </a:rPr>
              <a:t>.</a:t>
            </a:r>
            <a:r>
              <a:rPr lang="en-US" sz="1600" u="sng" dirty="0">
                <a:hlinkClick r:id="rId5"/>
              </a:rPr>
              <a:t>justsoftwaresolutions</a:t>
            </a:r>
            <a:r>
              <a:rPr lang="ru-RU" sz="1600" u="sng" dirty="0">
                <a:hlinkClick r:id="rId5"/>
              </a:rPr>
              <a:t>.</a:t>
            </a:r>
            <a:r>
              <a:rPr lang="en-US" sz="1600" u="sng" dirty="0">
                <a:hlinkClick r:id="rId5"/>
              </a:rPr>
              <a:t>co</a:t>
            </a:r>
            <a:r>
              <a:rPr lang="ru-RU" sz="1600" u="sng" dirty="0">
                <a:hlinkClick r:id="rId5"/>
              </a:rPr>
              <a:t>.</a:t>
            </a:r>
            <a:r>
              <a:rPr lang="en-US" sz="1600" u="sng" dirty="0">
                <a:hlinkClick r:id="rId5"/>
              </a:rPr>
              <a:t>uk</a:t>
            </a:r>
            <a:r>
              <a:rPr lang="ru-RU" sz="1600" u="sng" dirty="0">
                <a:hlinkClick r:id="rId5"/>
              </a:rPr>
              <a:t>/</a:t>
            </a:r>
            <a:r>
              <a:rPr lang="en-US" sz="1600" u="sng" dirty="0">
                <a:hlinkClick r:id="rId5"/>
              </a:rPr>
              <a:t>threading</a:t>
            </a:r>
            <a:r>
              <a:rPr lang="ru-RU" sz="1600" u="sng" dirty="0">
                <a:hlinkClick r:id="rId5"/>
              </a:rPr>
              <a:t>/</a:t>
            </a:r>
            <a:r>
              <a:rPr lang="en-US" sz="1600" u="sng" dirty="0">
                <a:hlinkClick r:id="rId5"/>
              </a:rPr>
              <a:t>multithreading</a:t>
            </a:r>
            <a:r>
              <a:rPr lang="ru-RU" sz="1600" u="sng" dirty="0">
                <a:hlinkClick r:id="rId5"/>
              </a:rPr>
              <a:t>-</a:t>
            </a:r>
            <a:r>
              <a:rPr lang="en-US" sz="1600" u="sng" dirty="0">
                <a:hlinkClick r:id="rId5"/>
              </a:rPr>
              <a:t>in</a:t>
            </a:r>
            <a:r>
              <a:rPr lang="ru-RU" sz="1600" u="sng" dirty="0">
                <a:hlinkClick r:id="rId5"/>
              </a:rPr>
              <a:t>-</a:t>
            </a:r>
            <a:r>
              <a:rPr lang="en-US" sz="1600" u="sng" dirty="0">
                <a:hlinkClick r:id="rId5"/>
              </a:rPr>
              <a:t>c</a:t>
            </a:r>
            <a:r>
              <a:rPr lang="ru-RU" sz="1600" u="sng" dirty="0">
                <a:hlinkClick r:id="rId5"/>
              </a:rPr>
              <a:t>++0</a:t>
            </a:r>
            <a:r>
              <a:rPr lang="en-US" sz="1600" u="sng" dirty="0">
                <a:hlinkClick r:id="rId5"/>
              </a:rPr>
              <a:t>x</a:t>
            </a:r>
            <a:r>
              <a:rPr lang="ru-RU" sz="1600" u="sng" dirty="0">
                <a:hlinkClick r:id="rId5"/>
              </a:rPr>
              <a:t>-</a:t>
            </a:r>
            <a:r>
              <a:rPr lang="en-US" sz="1600" u="sng" dirty="0">
                <a:hlinkClick r:id="rId5"/>
              </a:rPr>
              <a:t>part</a:t>
            </a:r>
            <a:r>
              <a:rPr lang="ru-RU" sz="1600" u="sng" dirty="0">
                <a:hlinkClick r:id="rId5"/>
              </a:rPr>
              <a:t>-1-</a:t>
            </a:r>
            <a:r>
              <a:rPr lang="en-US" sz="1600" u="sng" dirty="0">
                <a:hlinkClick r:id="rId5"/>
              </a:rPr>
              <a:t>starting</a:t>
            </a:r>
            <a:r>
              <a:rPr lang="ru-RU" sz="1600" u="sng" dirty="0">
                <a:hlinkClick r:id="rId5"/>
              </a:rPr>
              <a:t>-</a:t>
            </a:r>
            <a:r>
              <a:rPr lang="en-US" sz="1600" u="sng" dirty="0">
                <a:hlinkClick r:id="rId5"/>
              </a:rPr>
              <a:t>threads</a:t>
            </a:r>
            <a:r>
              <a:rPr lang="ru-RU" sz="1600" u="sng" dirty="0">
                <a:hlinkClick r:id="rId5"/>
              </a:rPr>
              <a:t>.</a:t>
            </a:r>
            <a:r>
              <a:rPr lang="en-US" sz="1600" u="sng" dirty="0">
                <a:hlinkClick r:id="rId5"/>
              </a:rPr>
              <a:t>html</a:t>
            </a:r>
            <a:endParaRPr lang="ru-RU" sz="1600" dirty="0"/>
          </a:p>
          <a:p>
            <a:endParaRPr lang="en-US" sz="1600" u="sng" dirty="0">
              <a:hlinkClick r:id="rId6"/>
            </a:endParaRPr>
          </a:p>
          <a:p>
            <a:r>
              <a:rPr lang="en-US" sz="1600" u="sng" dirty="0">
                <a:hlinkClick r:id="rId6"/>
              </a:rPr>
              <a:t>http</a:t>
            </a:r>
            <a:r>
              <a:rPr lang="ru-RU" sz="1600" u="sng" dirty="0">
                <a:hlinkClick r:id="rId6"/>
              </a:rPr>
              <a:t>://</a:t>
            </a:r>
            <a:r>
              <a:rPr lang="en-US" sz="1600" u="sng" dirty="0">
                <a:hlinkClick r:id="rId6"/>
              </a:rPr>
              <a:t>www</a:t>
            </a:r>
            <a:r>
              <a:rPr lang="ru-RU" sz="1600" u="sng" dirty="0">
                <a:hlinkClick r:id="rId6"/>
              </a:rPr>
              <a:t>.</a:t>
            </a:r>
            <a:r>
              <a:rPr lang="en-US" sz="1600" u="sng" dirty="0">
                <a:hlinkClick r:id="rId6"/>
              </a:rPr>
              <a:t>bogotobogo</a:t>
            </a:r>
            <a:r>
              <a:rPr lang="ru-RU" sz="1600" u="sng" dirty="0">
                <a:hlinkClick r:id="rId6"/>
              </a:rPr>
              <a:t>.</a:t>
            </a:r>
            <a:r>
              <a:rPr lang="en-US" sz="1600" u="sng" dirty="0">
                <a:hlinkClick r:id="rId6"/>
              </a:rPr>
              <a:t>com</a:t>
            </a:r>
            <a:r>
              <a:rPr lang="ru-RU" sz="1600" u="sng" dirty="0">
                <a:hlinkClick r:id="rId6"/>
              </a:rPr>
              <a:t>/</a:t>
            </a:r>
            <a:r>
              <a:rPr lang="en-US" sz="1600" u="sng" dirty="0">
                <a:hlinkClick r:id="rId6"/>
              </a:rPr>
              <a:t>cplusplus</a:t>
            </a:r>
            <a:r>
              <a:rPr lang="ru-RU" sz="1600" u="sng" dirty="0">
                <a:hlinkClick r:id="rId6"/>
              </a:rPr>
              <a:t>/</a:t>
            </a:r>
            <a:r>
              <a:rPr lang="en-US" sz="1600" u="sng" dirty="0">
                <a:hlinkClick r:id="rId6"/>
              </a:rPr>
              <a:t>multithreaded</a:t>
            </a:r>
            <a:r>
              <a:rPr lang="ru-RU" sz="1600" u="sng" dirty="0">
                <a:hlinkClick r:id="rId6"/>
              </a:rPr>
              <a:t>4_</a:t>
            </a:r>
            <a:r>
              <a:rPr lang="en-US" sz="1600" u="sng" dirty="0">
                <a:hlinkClick r:id="rId6"/>
              </a:rPr>
              <a:t>cplusplus</a:t>
            </a:r>
            <a:r>
              <a:rPr lang="ru-RU" sz="1600" u="sng" dirty="0">
                <a:hlinkClick r:id="rId6"/>
              </a:rPr>
              <a:t>11.</a:t>
            </a:r>
            <a:r>
              <a:rPr lang="en-US" sz="1600" u="sng" dirty="0">
                <a:hlinkClick r:id="rId6"/>
              </a:rPr>
              <a:t>php</a:t>
            </a:r>
            <a:endParaRPr lang="en-US" sz="1600" u="sng" dirty="0"/>
          </a:p>
          <a:p>
            <a:endParaRPr lang="en-US" sz="1600" dirty="0">
              <a:hlinkClick r:id="rId7"/>
            </a:endParaRPr>
          </a:p>
          <a:p>
            <a:r>
              <a:rPr lang="en-US" sz="1600" dirty="0">
                <a:hlinkClick r:id="rId7"/>
              </a:rPr>
              <a:t>https://habrahabr.ru/post/182610/</a:t>
            </a:r>
            <a:endParaRPr lang="en-US" sz="1600" dirty="0"/>
          </a:p>
          <a:p>
            <a:r>
              <a:rPr lang="en-US" sz="1600" dirty="0">
                <a:hlinkClick r:id="rId8"/>
              </a:rPr>
              <a:t>https://habrahabr.ru/post/182626/</a:t>
            </a:r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806534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Создание потока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433644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cout</a:t>
            </a:r>
            <a:r>
              <a:rPr lang="en-US" sz="1600" dirty="0">
                <a:latin typeface="Consolas" panose="020B0609020204030204" pitchFamily="49" charset="0"/>
              </a:rPr>
              <a:t> &lt;&lt; “hello” &lt;&lt;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endl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main()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 </a:t>
            </a:r>
            <a:r>
              <a:rPr lang="en-US" sz="1600" dirty="0" err="1">
                <a:latin typeface="Consolas" panose="020B0609020204030204" pitchFamily="49" charset="0"/>
              </a:rPr>
              <a:t>th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 Новый поток начал выполняться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82104" y="2630382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main()</a:t>
            </a:r>
          </a:p>
        </p:txBody>
      </p:sp>
      <p:cxnSp>
        <p:nvCxnSpPr>
          <p:cNvPr id="24" name="Straight Arrow Connector 23"/>
          <p:cNvCxnSpPr>
            <a:endCxn id="37" idx="0"/>
          </p:cNvCxnSpPr>
          <p:nvPr/>
        </p:nvCxnSpPr>
        <p:spPr>
          <a:xfrm>
            <a:off x="7940675" y="3646488"/>
            <a:ext cx="0" cy="15182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175081" y="3307934"/>
            <a:ext cx="1531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6511067" y="3646488"/>
            <a:ext cx="1429608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163149" y="3477211"/>
            <a:ext cx="2428870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создание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116929" y="4092367"/>
            <a:ext cx="1755609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печать </a:t>
            </a:r>
            <a:r>
              <a:rPr lang="en-US" sz="1600" dirty="0">
                <a:latin typeface="Consolas" panose="020B0609020204030204" pitchFamily="49" charset="0"/>
              </a:rPr>
              <a:t>“hello”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894555" y="5164779"/>
            <a:ext cx="2092239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завершение потока</a:t>
            </a:r>
            <a:endParaRPr lang="en-US" sz="1600" dirty="0">
              <a:latin typeface="Consolas" panose="020B0609020204030204" pitchFamily="49" charset="0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6511067" y="2967865"/>
            <a:ext cx="1" cy="34186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9208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Ожидание завершения потока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444865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cout</a:t>
            </a:r>
            <a:r>
              <a:rPr lang="en-US" sz="1600" dirty="0">
                <a:latin typeface="Consolas" panose="020B0609020204030204" pitchFamily="49" charset="0"/>
              </a:rPr>
              <a:t> &lt;&lt; “hello” &lt;&lt;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endl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main()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 </a:t>
            </a:r>
            <a:r>
              <a:rPr lang="en-US" sz="1600" dirty="0" err="1">
                <a:latin typeface="Consolas" panose="020B0609020204030204" pitchFamily="49" charset="0"/>
              </a:rPr>
              <a:t>th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// Новый поток начал выполняться</a:t>
            </a: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th.join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  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Новый поток завершил работу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en-US" sz="1600" b="1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82104" y="2630382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main()</a:t>
            </a:r>
          </a:p>
        </p:txBody>
      </p:sp>
      <p:cxnSp>
        <p:nvCxnSpPr>
          <p:cNvPr id="13" name="Straight Arrow Connector 12"/>
          <p:cNvCxnSpPr>
            <a:endCxn id="22" idx="0"/>
          </p:cNvCxnSpPr>
          <p:nvPr/>
        </p:nvCxnSpPr>
        <p:spPr>
          <a:xfrm>
            <a:off x="7940675" y="3646488"/>
            <a:ext cx="0" cy="15182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175081" y="3307934"/>
            <a:ext cx="1531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6511067" y="3646488"/>
            <a:ext cx="1429608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163149" y="3477211"/>
            <a:ext cx="2428870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создание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275359" y="3945668"/>
            <a:ext cx="2316660" cy="1569660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::thread::join()</a:t>
            </a:r>
          </a:p>
          <a:p>
            <a:endParaRPr lang="ru-RU" sz="1600" dirty="0">
              <a:latin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</a:endParaRPr>
          </a:p>
          <a:p>
            <a:endParaRPr lang="ru-RU" sz="1600" dirty="0">
              <a:latin typeface="Consolas" panose="020B0609020204030204" pitchFamily="49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116929" y="4092367"/>
            <a:ext cx="1755609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печать </a:t>
            </a:r>
            <a:r>
              <a:rPr lang="en-US" sz="1600" dirty="0">
                <a:latin typeface="Consolas" panose="020B0609020204030204" pitchFamily="49" charset="0"/>
              </a:rPr>
              <a:t>“hello”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938729" y="5645232"/>
            <a:ext cx="2653290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разрушение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894555" y="5164779"/>
            <a:ext cx="2092239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завершение потока</a:t>
            </a:r>
            <a:endParaRPr lang="en-US" sz="1600" dirty="0">
              <a:latin typeface="Consolas" panose="020B0609020204030204" pitchFamily="49" charset="0"/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6511067" y="2967865"/>
            <a:ext cx="1" cy="34186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592019" y="5320117"/>
            <a:ext cx="302536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6558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Фоновые потоки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500970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cout</a:t>
            </a:r>
            <a:r>
              <a:rPr lang="en-US" sz="1600" dirty="0">
                <a:latin typeface="Consolas" panose="020B0609020204030204" pitchFamily="49" charset="0"/>
              </a:rPr>
              <a:t> &lt;&lt; “hello” &lt;&lt;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endl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main()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 </a:t>
            </a:r>
            <a:r>
              <a:rPr lang="en-US" sz="1600" dirty="0" err="1">
                <a:latin typeface="Consolas" panose="020B0609020204030204" pitchFamily="49" charset="0"/>
              </a:rPr>
              <a:t>th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// Новый поток начал выполняться</a:t>
            </a: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th.detach</a:t>
            </a:r>
            <a:r>
              <a:rPr lang="en-US" sz="1600" dirty="0">
                <a:latin typeface="Consolas" panose="020B0609020204030204" pitchFamily="49" charset="0"/>
              </a:rPr>
              <a:t>();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}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Новый поток может все еще работать</a:t>
            </a:r>
          </a:p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Новый поток будет принудительно завершен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82104" y="2630382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main()</a:t>
            </a:r>
          </a:p>
        </p:txBody>
      </p:sp>
      <p:cxnSp>
        <p:nvCxnSpPr>
          <p:cNvPr id="11" name="Straight Arrow Connector 10"/>
          <p:cNvCxnSpPr>
            <a:endCxn id="17" idx="0"/>
          </p:cNvCxnSpPr>
          <p:nvPr/>
        </p:nvCxnSpPr>
        <p:spPr>
          <a:xfrm>
            <a:off x="7940675" y="3646488"/>
            <a:ext cx="0" cy="15182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175081" y="3307934"/>
            <a:ext cx="1531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6511067" y="3646488"/>
            <a:ext cx="1429608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163149" y="3477211"/>
            <a:ext cx="2428870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создание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50939" y="4092367"/>
            <a:ext cx="2541080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::thread::detach()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16929" y="4092367"/>
            <a:ext cx="1755609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печать </a:t>
            </a:r>
            <a:r>
              <a:rPr lang="en-US" sz="1600" dirty="0">
                <a:latin typeface="Consolas" panose="020B0609020204030204" pitchFamily="49" charset="0"/>
              </a:rPr>
              <a:t>“hello”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94555" y="5164779"/>
            <a:ext cx="2092239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завершение потока</a:t>
            </a:r>
            <a:endParaRPr lang="en-US" sz="1600" dirty="0">
              <a:latin typeface="Consolas" panose="020B0609020204030204" pitchFamily="49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6511067" y="2967865"/>
            <a:ext cx="1" cy="34186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959623" y="4739500"/>
            <a:ext cx="2653290" cy="338554"/>
          </a:xfrm>
          <a:prstGeom prst="rect">
            <a:avLst/>
          </a:prstGeom>
          <a:noFill/>
          <a:ln>
            <a:solidFill>
              <a:srgbClr val="1E1E1E"/>
            </a:solidFill>
            <a:prstDash val="lgDash"/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разрушение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6612913" y="4896198"/>
            <a:ext cx="1327762" cy="12579"/>
          </a:xfrm>
          <a:prstGeom prst="line">
            <a:avLst/>
          </a:prstGeom>
          <a:ln w="38100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558062" y="5524739"/>
            <a:ext cx="3524042" cy="861774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ru-RU" sz="1600" dirty="0"/>
              <a:t>Поток все еще выполняется</a:t>
            </a:r>
          </a:p>
          <a:p>
            <a:r>
              <a:rPr lang="ru-RU" sz="1600" dirty="0"/>
              <a:t>в момент вызова деструктора.</a:t>
            </a:r>
          </a:p>
          <a:p>
            <a:r>
              <a:rPr lang="ru-RU" sz="1600" dirty="0"/>
              <a:t>Ну и ладно.</a:t>
            </a:r>
            <a:endParaRPr lang="en-US" sz="1600" dirty="0"/>
          </a:p>
        </p:txBody>
      </p:sp>
      <p:cxnSp>
        <p:nvCxnSpPr>
          <p:cNvPr id="25" name="Straight Connector 24"/>
          <p:cNvCxnSpPr>
            <a:stCxn id="24" idx="3"/>
          </p:cNvCxnSpPr>
          <p:nvPr/>
        </p:nvCxnSpPr>
        <p:spPr>
          <a:xfrm flipV="1">
            <a:off x="6082104" y="4934953"/>
            <a:ext cx="693803" cy="1020673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5574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Создание потока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433644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cout</a:t>
            </a:r>
            <a:r>
              <a:rPr lang="en-US" sz="1600" dirty="0">
                <a:latin typeface="Consolas" panose="020B0609020204030204" pitchFamily="49" charset="0"/>
              </a:rPr>
              <a:t> &lt;&lt; “hello” &lt;&lt;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</a:t>
            </a:r>
            <a:r>
              <a:rPr lang="en-US" sz="1600" dirty="0" err="1">
                <a:latin typeface="Consolas" panose="020B0609020204030204" pitchFamily="49" charset="0"/>
              </a:rPr>
              <a:t>endl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main()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 </a:t>
            </a:r>
            <a:r>
              <a:rPr lang="en-US" sz="1600" dirty="0" err="1">
                <a:latin typeface="Consolas" panose="020B0609020204030204" pitchFamily="49" charset="0"/>
              </a:rPr>
              <a:t>th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// Новый поток начал выполняться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}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//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Crash!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82104" y="2630382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main()</a:t>
            </a:r>
          </a:p>
        </p:txBody>
      </p:sp>
      <p:cxnSp>
        <p:nvCxnSpPr>
          <p:cNvPr id="12" name="Straight Arrow Connector 11"/>
          <p:cNvCxnSpPr>
            <a:endCxn id="18" idx="0"/>
          </p:cNvCxnSpPr>
          <p:nvPr/>
        </p:nvCxnSpPr>
        <p:spPr>
          <a:xfrm>
            <a:off x="7940675" y="3646488"/>
            <a:ext cx="0" cy="15182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175081" y="3307934"/>
            <a:ext cx="1531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Consolas" panose="020B0609020204030204" pitchFamily="49" charset="0"/>
              </a:rPr>
              <a:t>threadFunc</a:t>
            </a:r>
            <a:r>
              <a:rPr lang="en-US" sz="1600" dirty="0">
                <a:latin typeface="Consolas" panose="020B0609020204030204" pitchFamily="49" charset="0"/>
              </a:rPr>
              <a:t>()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6511067" y="3646488"/>
            <a:ext cx="1429608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163149" y="3477211"/>
            <a:ext cx="2428870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создание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59623" y="4739500"/>
            <a:ext cx="2653290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разрушение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16929" y="4092367"/>
            <a:ext cx="1755609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печать </a:t>
            </a:r>
            <a:r>
              <a:rPr lang="en-US" sz="1600" dirty="0">
                <a:latin typeface="Consolas" panose="020B0609020204030204" pitchFamily="49" charset="0"/>
              </a:rPr>
              <a:t>“hello”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94555" y="5164779"/>
            <a:ext cx="2092239" cy="338554"/>
          </a:xfrm>
          <a:prstGeom prst="rect">
            <a:avLst/>
          </a:prstGeom>
          <a:noFill/>
          <a:ln>
            <a:solidFill>
              <a:srgbClr val="1E1E1E"/>
            </a:solidFill>
          </a:ln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nsolas" panose="020B0609020204030204" pitchFamily="49" charset="0"/>
              </a:rPr>
              <a:t>завершение потока</a:t>
            </a:r>
            <a:endParaRPr lang="en-US" sz="1600" dirty="0">
              <a:latin typeface="Consolas" panose="020B0609020204030204" pitchFamily="49" charset="0"/>
            </a:endParaRPr>
          </a:p>
        </p:txBody>
      </p:sp>
      <p:cxnSp>
        <p:nvCxnSpPr>
          <p:cNvPr id="5" name="Straight Connector 4"/>
          <p:cNvCxnSpPr>
            <a:stCxn id="16" idx="3"/>
          </p:cNvCxnSpPr>
          <p:nvPr/>
        </p:nvCxnSpPr>
        <p:spPr>
          <a:xfrm flipV="1">
            <a:off x="6612913" y="4896198"/>
            <a:ext cx="1327762" cy="12579"/>
          </a:xfrm>
          <a:prstGeom prst="line">
            <a:avLst/>
          </a:prstGeom>
          <a:ln w="381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6511067" y="2967865"/>
            <a:ext cx="1" cy="34186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558062" y="5524739"/>
            <a:ext cx="3524042" cy="861774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ru-RU" sz="1600" dirty="0"/>
              <a:t>Поток все еще выполняется</a:t>
            </a:r>
          </a:p>
          <a:p>
            <a:r>
              <a:rPr lang="ru-RU" sz="1600" dirty="0"/>
              <a:t>в момент вызова деструктора.</a:t>
            </a:r>
          </a:p>
          <a:p>
            <a:r>
              <a:rPr lang="ru-RU" sz="1600" dirty="0"/>
              <a:t>Наверное это ошибка.</a:t>
            </a:r>
            <a:endParaRPr lang="en-US" sz="1600" dirty="0"/>
          </a:p>
        </p:txBody>
      </p:sp>
      <p:cxnSp>
        <p:nvCxnSpPr>
          <p:cNvPr id="22" name="Straight Connector 21"/>
          <p:cNvCxnSpPr>
            <a:stCxn id="20" idx="3"/>
          </p:cNvCxnSpPr>
          <p:nvPr/>
        </p:nvCxnSpPr>
        <p:spPr>
          <a:xfrm flipV="1">
            <a:off x="6082104" y="4934953"/>
            <a:ext cx="693803" cy="102067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4689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9" descr="Photo_SymbolMap_mk_05f.jpg"/>
          <p:cNvPicPr>
            <a:picLocks noChangeAspect="1"/>
          </p:cNvPicPr>
          <p:nvPr/>
        </p:nvPicPr>
        <p:blipFill>
          <a:blip r:embed="rId3" cstate="print"/>
          <a:srcRect t="26015" b="35721"/>
          <a:stretch>
            <a:fillRect/>
          </a:stretch>
        </p:blipFill>
        <p:spPr bwMode="auto">
          <a:xfrm>
            <a:off x="0" y="0"/>
            <a:ext cx="9144000" cy="2332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5" name="Text Box 8"/>
          <p:cNvSpPr txBox="1">
            <a:spLocks noChangeArrowheads="1"/>
          </p:cNvSpPr>
          <p:nvPr/>
        </p:nvSpPr>
        <p:spPr bwMode="auto">
          <a:xfrm>
            <a:off x="339725" y="3646488"/>
            <a:ext cx="3729038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1254125"/>
            <a:ext cx="9144000" cy="1095375"/>
          </a:xfrm>
          <a:prstGeom prst="rect">
            <a:avLst/>
          </a:prstGeom>
          <a:solidFill>
            <a:srgbClr val="000000">
              <a:alpha val="7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latin typeface="Arial Narrow" pitchFamily="34" charset="0"/>
              </a:rPr>
              <a:t>   </a:t>
            </a:r>
          </a:p>
        </p:txBody>
      </p:sp>
      <p:pic>
        <p:nvPicPr>
          <p:cNvPr id="3077" name="Picture 23" descr="cqg_logo_color_blackPlusRed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40675" y="6386513"/>
            <a:ext cx="93186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153988" y="1057275"/>
            <a:ext cx="871855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normAutofit/>
          </a:bodyPr>
          <a:lstStyle/>
          <a:p>
            <a:pPr eaLnBrk="0" hangingPunct="0">
              <a:defRPr/>
            </a:pPr>
            <a:r>
              <a:rPr lang="ru-RU" sz="4000" b="1" dirty="0">
                <a:solidFill>
                  <a:schemeClr val="bg1"/>
                </a:solidFill>
                <a:latin typeface="+mj-lt"/>
                <a:ea typeface="+mj-ea"/>
                <a:cs typeface="Arial" charset="0"/>
              </a:rPr>
              <a:t>Создание потока</a:t>
            </a:r>
          </a:p>
        </p:txBody>
      </p:sp>
      <p:sp>
        <p:nvSpPr>
          <p:cNvPr id="3079" name="TextBox 7"/>
          <p:cNvSpPr txBox="1">
            <a:spLocks noChangeArrowheads="1"/>
          </p:cNvSpPr>
          <p:nvPr/>
        </p:nvSpPr>
        <p:spPr bwMode="auto">
          <a:xfrm>
            <a:off x="36513" y="6619875"/>
            <a:ext cx="1671637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00" dirty="0"/>
              <a:t>© 2017 CQG, Inc. All rights reserved.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53988" y="2527300"/>
            <a:ext cx="5009705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void foo() { ... }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void bar(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a,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::string </a:t>
            </a:r>
            <a:r>
              <a:rPr lang="en-US" sz="1600" dirty="0" err="1">
                <a:latin typeface="Consolas" panose="020B0609020204030204" pitchFamily="49" charset="0"/>
              </a:rPr>
              <a:t>str</a:t>
            </a:r>
            <a:r>
              <a:rPr lang="en-US" sz="1600" dirty="0">
                <a:latin typeface="Consolas" panose="020B0609020204030204" pitchFamily="49" charset="0"/>
              </a:rPr>
              <a:t>) { ... }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class Object { void </a:t>
            </a:r>
            <a:r>
              <a:rPr lang="en-US" sz="1600" dirty="0" err="1">
                <a:latin typeface="Consolas" panose="020B0609020204030204" pitchFamily="49" charset="0"/>
              </a:rPr>
              <a:t>baz</a:t>
            </a:r>
            <a:r>
              <a:rPr lang="en-US" sz="1600" dirty="0">
                <a:latin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) { ... } };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main()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 th0;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</a:rPr>
              <a:t>//</a:t>
            </a:r>
            <a:r>
              <a:rPr lang="ru-RU" sz="1600" dirty="0">
                <a:solidFill>
                  <a:srgbClr val="00B050"/>
                </a:solidFill>
                <a:latin typeface="Consolas" panose="020B0609020204030204" pitchFamily="49" charset="0"/>
              </a:rPr>
              <a:t> Поток не был создан!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 th1(foo);</a:t>
            </a:r>
            <a:endParaRPr lang="ru-RU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 th2(bar, 10, “text”);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 th3([](</a:t>
            </a:r>
            <a:r>
              <a:rPr lang="en-US" sz="1600" dirty="0" err="1">
                <a:latin typeface="Consolas" panose="020B0609020204030204" pitchFamily="49" charset="0"/>
              </a:rPr>
              <a:t>int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) { ... }, 10);</a:t>
            </a:r>
          </a:p>
          <a:p>
            <a:endParaRPr lang="en-US" sz="1600" dirty="0">
              <a:latin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</a:rPr>
              <a:t>   Object </a:t>
            </a:r>
            <a:r>
              <a:rPr lang="en-US" sz="1600" dirty="0" err="1">
                <a:latin typeface="Consolas" panose="020B0609020204030204" pitchFamily="49" charset="0"/>
              </a:rPr>
              <a:t>obj</a:t>
            </a:r>
            <a:r>
              <a:rPr lang="en-US" sz="16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</a:t>
            </a:r>
            <a:r>
              <a:rPr lang="en-US" sz="1600" dirty="0" err="1">
                <a:latin typeface="Consolas" panose="020B0609020204030204" pitchFamily="49" charset="0"/>
              </a:rPr>
              <a:t>std</a:t>
            </a:r>
            <a:r>
              <a:rPr lang="en-US" sz="1600" dirty="0">
                <a:latin typeface="Consolas" panose="020B0609020204030204" pitchFamily="49" charset="0"/>
              </a:rPr>
              <a:t>::thread th4(&amp;Object::</a:t>
            </a:r>
            <a:r>
              <a:rPr lang="en-US" sz="1600" dirty="0" err="1">
                <a:latin typeface="Consolas" panose="020B0609020204030204" pitchFamily="49" charset="0"/>
              </a:rPr>
              <a:t>baz</a:t>
            </a:r>
            <a:r>
              <a:rPr lang="en-US" sz="1600" dirty="0">
                <a:latin typeface="Consolas" panose="020B0609020204030204" pitchFamily="49" charset="0"/>
              </a:rPr>
              <a:t>, &amp;</a:t>
            </a:r>
            <a:r>
              <a:rPr lang="en-US" sz="1600" dirty="0" err="1">
                <a:latin typeface="Consolas" panose="020B0609020204030204" pitchFamily="49" charset="0"/>
              </a:rPr>
              <a:t>obj</a:t>
            </a:r>
            <a:r>
              <a:rPr lang="ru-RU" sz="1600" dirty="0">
                <a:latin typeface="Consolas" panose="020B0609020204030204" pitchFamily="49" charset="0"/>
              </a:rPr>
              <a:t>, 10</a:t>
            </a:r>
            <a:r>
              <a:rPr lang="en-US" sz="16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  ...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}</a:t>
            </a:r>
            <a:endParaRPr lang="en-US" sz="1600" b="1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586266"/>
      </p:ext>
    </p:extLst>
  </p:cSld>
  <p:clrMapOvr>
    <a:masterClrMapping/>
  </p:clrMapOvr>
</p:sld>
</file>

<file path=ppt/theme/theme1.xml><?xml version="1.0" encoding="utf-8"?>
<a:theme xmlns:a="http://schemas.openxmlformats.org/drawingml/2006/main" name="CQGPowerPoint_Template_201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19799</TotalTime>
  <Words>3833</Words>
  <Application>Microsoft Office PowerPoint</Application>
  <PresentationFormat>On-screen Show (4:3)</PresentationFormat>
  <Paragraphs>723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Arial Narrow</vt:lpstr>
      <vt:lpstr>Calibri</vt:lpstr>
      <vt:lpstr>Consolas</vt:lpstr>
      <vt:lpstr>CQGPowerPoint_Template_2012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Q&amp;A</vt:lpstr>
      <vt:lpstr>PowerPoint Presentation</vt:lpstr>
    </vt:vector>
  </TitlesOfParts>
  <Company>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Maxim Sukhov</dc:creator>
  <cp:lastModifiedBy>Denis Adamchuk</cp:lastModifiedBy>
  <cp:revision>371</cp:revision>
  <cp:lastPrinted>2011-11-04T18:01:06Z</cp:lastPrinted>
  <dcterms:created xsi:type="dcterms:W3CDTF">2015-04-20T16:19:01Z</dcterms:created>
  <dcterms:modified xsi:type="dcterms:W3CDTF">2025-12-20T14:54:23Z</dcterms:modified>
</cp:coreProperties>
</file>

<file path=docProps/thumbnail.jpeg>
</file>